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71"/>
  </p:notesMasterIdLst>
  <p:sldIdLst>
    <p:sldId id="635" r:id="rId2"/>
    <p:sldId id="619" r:id="rId3"/>
    <p:sldId id="524" r:id="rId4"/>
    <p:sldId id="580" r:id="rId5"/>
    <p:sldId id="583" r:id="rId6"/>
    <p:sldId id="584" r:id="rId7"/>
    <p:sldId id="585" r:id="rId8"/>
    <p:sldId id="586" r:id="rId9"/>
    <p:sldId id="587" r:id="rId10"/>
    <p:sldId id="588" r:id="rId11"/>
    <p:sldId id="590" r:id="rId12"/>
    <p:sldId id="637" r:id="rId13"/>
    <p:sldId id="591" r:id="rId14"/>
    <p:sldId id="592" r:id="rId15"/>
    <p:sldId id="593" r:id="rId16"/>
    <p:sldId id="594" r:id="rId17"/>
    <p:sldId id="595" r:id="rId18"/>
    <p:sldId id="579" r:id="rId19"/>
    <p:sldId id="625" r:id="rId20"/>
    <p:sldId id="616" r:id="rId21"/>
    <p:sldId id="620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3" r:id="rId30"/>
    <p:sldId id="534" r:id="rId31"/>
    <p:sldId id="536" r:id="rId32"/>
    <p:sldId id="568" r:id="rId33"/>
    <p:sldId id="569" r:id="rId34"/>
    <p:sldId id="570" r:id="rId35"/>
    <p:sldId id="571" r:id="rId36"/>
    <p:sldId id="572" r:id="rId37"/>
    <p:sldId id="573" r:id="rId38"/>
    <p:sldId id="621" r:id="rId39"/>
    <p:sldId id="537" r:id="rId40"/>
    <p:sldId id="596" r:id="rId41"/>
    <p:sldId id="597" r:id="rId42"/>
    <p:sldId id="598" r:id="rId43"/>
    <p:sldId id="599" r:id="rId44"/>
    <p:sldId id="627" r:id="rId45"/>
    <p:sldId id="538" r:id="rId46"/>
    <p:sldId id="539" r:id="rId47"/>
    <p:sldId id="541" r:id="rId48"/>
    <p:sldId id="543" r:id="rId49"/>
    <p:sldId id="574" r:id="rId50"/>
    <p:sldId id="575" r:id="rId51"/>
    <p:sldId id="622" r:id="rId52"/>
    <p:sldId id="545" r:id="rId53"/>
    <p:sldId id="600" r:id="rId54"/>
    <p:sldId id="601" r:id="rId55"/>
    <p:sldId id="602" r:id="rId56"/>
    <p:sldId id="603" r:id="rId57"/>
    <p:sldId id="604" r:id="rId58"/>
    <p:sldId id="605" r:id="rId59"/>
    <p:sldId id="606" r:id="rId60"/>
    <p:sldId id="633" r:id="rId61"/>
    <p:sldId id="634" r:id="rId62"/>
    <p:sldId id="632" r:id="rId63"/>
    <p:sldId id="629" r:id="rId64"/>
    <p:sldId id="630" r:id="rId65"/>
    <p:sldId id="631" r:id="rId66"/>
    <p:sldId id="628" r:id="rId67"/>
    <p:sldId id="623" r:id="rId68"/>
    <p:sldId id="523" r:id="rId69"/>
    <p:sldId id="636" r:id="rId70"/>
  </p:sldIdLst>
  <p:sldSz cx="9144000" cy="6858000" type="screen4x3"/>
  <p:notesSz cx="6858000" cy="9144000"/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buFont typeface="Arial" charset="0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buFont typeface="Arial" charset="0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buFont typeface="Arial" charset="0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buFont typeface="Arial" charset="0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buFont typeface="Arial" charset="0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>
          <p15:clr>
            <a:srgbClr val="A4A3A4"/>
          </p15:clr>
        </p15:guide>
        <p15:guide id="2" pos="29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49" autoAdjust="0"/>
  </p:normalViewPr>
  <p:slideViewPr>
    <p:cSldViewPr snapToGrid="0">
      <p:cViewPr>
        <p:scale>
          <a:sx n="60" d="100"/>
          <a:sy n="60" d="100"/>
        </p:scale>
        <p:origin x="692" y="-80"/>
      </p:cViewPr>
      <p:guideLst>
        <p:guide orient="horz" pos="4296"/>
        <p:guide pos="29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1828417" cy="182841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image" Target="../media/image56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image" Target="../media/image56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jpe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3.jpe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200" b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b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053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defTabSz="0">
              <a:spcBef>
                <a:spcPct val="30000"/>
              </a:spcBef>
              <a:buFontTx/>
              <a:buNone/>
              <a:defRPr/>
            </a:pPr>
            <a:r>
              <a:rPr lang="en-US" sz="1200" b="0">
                <a:latin typeface="Arial" pitchFamily="34" charset="0"/>
              </a:rPr>
              <a:t>                                </a:t>
            </a:r>
            <a:endParaRPr lang="zh-CN" altLang="en-US" sz="1200" b="0">
              <a:latin typeface="Arial" pitchFamily="34" charset="0"/>
            </a:endParaRPr>
          </a:p>
          <a:p>
            <a:pPr algn="l" defTabSz="0">
              <a:spcBef>
                <a:spcPct val="30000"/>
              </a:spcBef>
              <a:buFontTx/>
              <a:buNone/>
              <a:defRPr/>
            </a:pPr>
            <a:r>
              <a:rPr lang="en-US" sz="1200" b="0">
                <a:latin typeface="Arial" pitchFamily="34" charset="0"/>
              </a:rPr>
              <a:t>            </a:t>
            </a:r>
            <a:endParaRPr lang="zh-CN" altLang="en-US" sz="1200" b="0">
              <a:latin typeface="Arial" pitchFamily="34" charset="0"/>
            </a:endParaRPr>
          </a:p>
          <a:p>
            <a:pPr algn="l" defTabSz="0">
              <a:spcBef>
                <a:spcPct val="30000"/>
              </a:spcBef>
              <a:buFontTx/>
              <a:buNone/>
              <a:defRPr/>
            </a:pPr>
            <a:r>
              <a:rPr lang="en-US" sz="1200" b="0">
                <a:latin typeface="Arial" pitchFamily="34" charset="0"/>
              </a:rPr>
              <a:t>           </a:t>
            </a:r>
            <a:endParaRPr lang="zh-CN" altLang="en-US" sz="1200" b="0">
              <a:latin typeface="Arial" pitchFamily="34" charset="0"/>
            </a:endParaRPr>
          </a:p>
          <a:p>
            <a:pPr algn="l" defTabSz="0">
              <a:spcBef>
                <a:spcPct val="30000"/>
              </a:spcBef>
              <a:buFontTx/>
              <a:buNone/>
              <a:defRPr/>
            </a:pPr>
            <a:r>
              <a:rPr lang="en-US" sz="1200" b="0">
                <a:latin typeface="Arial" pitchFamily="34" charset="0"/>
              </a:rPr>
              <a:t>            </a:t>
            </a:r>
            <a:endParaRPr lang="zh-CN" altLang="en-US" sz="1200" b="0">
              <a:latin typeface="Arial" pitchFamily="34" charset="0"/>
            </a:endParaRPr>
          </a:p>
          <a:p>
            <a:pPr algn="l" defTabSz="0">
              <a:spcBef>
                <a:spcPct val="30000"/>
              </a:spcBef>
              <a:buFontTx/>
              <a:buNone/>
              <a:defRPr/>
            </a:pPr>
            <a:r>
              <a:rPr lang="en-US" sz="1200" b="0">
                <a:latin typeface="Arial" pitchFamily="34" charset="0"/>
              </a:rPr>
              <a:t>           </a:t>
            </a:r>
            <a:endParaRPr lang="zh-CN" altLang="en-US" sz="1200" b="0">
              <a:latin typeface="Arial" pitchFamily="34" charset="0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200" b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CDD00FE-A640-4C1E-B93D-C5A61A9E62EE}" type="slidenum">
              <a:rPr lang="zh-CN" altLang="en-US"/>
              <a:pPr>
                <a:defRPr/>
              </a:pPr>
              <a:t>‹#›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8472488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7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920495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cyan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saiæn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  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蓝绿色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青色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氰基</a:t>
            </a:r>
          </a:p>
          <a:p>
            <a:pPr rtl="0"/>
            <a:endParaRPr lang="en-US" altLang="zh-CN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magenta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məˈdʒentə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n.&amp; a.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紫红色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的染料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41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420328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cyan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saiæn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  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蓝绿色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青色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氰基</a:t>
            </a:r>
          </a:p>
          <a:p>
            <a:pPr rtl="0"/>
            <a:endParaRPr lang="en-US" altLang="zh-CN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magenta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məˈdʒentə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n.&amp; a.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紫红色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的染料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42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9932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cyan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saiæn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  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蓝绿色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青色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氰基</a:t>
            </a:r>
          </a:p>
          <a:p>
            <a:pPr rtl="0"/>
            <a:endParaRPr lang="en-US" altLang="zh-CN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magenta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məˈdʒentə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n.&amp; a.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紫红色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的染料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43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23337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原图缺少红色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50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990196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56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9158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63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40662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mtClean="0"/>
              <a:t>HSI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64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70967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先</a:t>
            </a:r>
            <a:r>
              <a:rPr lang="en-US" altLang="zh-CN" dirty="0" smtClean="0"/>
              <a:t>HIS</a:t>
            </a:r>
          </a:p>
          <a:p>
            <a:r>
              <a:rPr lang="zh-CN" altLang="en-US" dirty="0" smtClean="0"/>
              <a:t>再定义</a:t>
            </a:r>
            <a:r>
              <a:rPr lang="en-US" altLang="zh-CN" dirty="0" smtClean="0"/>
              <a:t>H</a:t>
            </a:r>
          </a:p>
          <a:p>
            <a:r>
              <a:rPr lang="zh-CN" altLang="en-US" dirty="0" smtClean="0"/>
              <a:t>再二值化</a:t>
            </a:r>
            <a:endParaRPr lang="en-US" altLang="zh-CN" dirty="0" smtClean="0"/>
          </a:p>
          <a:p>
            <a:r>
              <a:rPr lang="zh-CN" altLang="en-US" smtClean="0"/>
              <a:t>再定义中心。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66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310602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68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76624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10EA7E-1BC7-43A3-A123-DC314523B583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757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 smtClean="0"/>
              <a:t>颜色不正，目标提取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23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89135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25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42433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28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28435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30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189024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mtClean="0">
                <a:latin typeface="Arial" charset="0"/>
              </a:rPr>
              <a:t>R G B </a:t>
            </a:r>
            <a:r>
              <a:rPr lang="zh-CN" altLang="en-US" smtClean="0">
                <a:latin typeface="Arial" charset="0"/>
              </a:rPr>
              <a:t>通道</a:t>
            </a: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fld id="{A0524281-7A22-49C3-B5E8-467128D5BA4F}" type="slidenum">
              <a:rPr lang="zh-CN" altLang="en-US" smtClean="0"/>
              <a:pPr>
                <a:buFont typeface="Arial" charset="0"/>
                <a:buNone/>
              </a:pPr>
              <a:t>33</a:t>
            </a:fld>
            <a:endParaRPr lang="en-US" altLang="zh-CN" sz="1200" b="0" smtClean="0"/>
          </a:p>
        </p:txBody>
      </p:sp>
    </p:spTree>
    <p:extLst>
      <p:ext uri="{BB962C8B-B14F-4D97-AF65-F5344CB8AC3E}">
        <p14:creationId xmlns:p14="http://schemas.microsoft.com/office/powerpoint/2010/main" val="89308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肾小球细胞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35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69399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cyan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saiæn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  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蓝绿色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青色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[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氰基</a:t>
            </a:r>
          </a:p>
          <a:p>
            <a:pPr rtl="0"/>
            <a:endParaRPr lang="en-US" altLang="zh-CN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rtl="0"/>
            <a:r>
              <a:rPr lang="en-US" altLang="zh-CN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magenta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 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məˈdʒentə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n.&amp; a.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紫红色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的染料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DD00FE-A640-4C1E-B93D-C5A61A9E62EE}" type="slidenum">
              <a:rPr lang="zh-CN" altLang="en-US" smtClean="0"/>
              <a:pPr>
                <a:defRPr/>
              </a:pPr>
              <a:t>40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54915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8E273-66DC-4467-A8FE-D69A44B4824E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0E6B7-A12C-4D3A-96C0-F0B0D70A0BF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68E50-BF68-4A14-900C-5C782EBB6529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84483-DDD0-4314-8F32-1BA3CE4D5D2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4D824-4360-4F85-A997-52AA89F8D3C4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69986-E064-4676-A958-91D57540275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9D641-549D-4395-8443-FE1DDEF28F98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2E04E-C87A-458A-B0B4-2FCD6C7A01D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25AEA-941D-4EB4-8780-8C452CA7E5CA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F265B-6FCB-48D7-A1E4-267F4E1ABD5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FA046-8DBE-44AC-92AC-1621A2074905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A17CF-F848-4050-9265-AB2B255B454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76A73-7964-436E-B7EE-D7976A7505DB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2CF37-E7B7-4729-987D-68D0DC4029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2ACB3-2716-4DD6-A387-B9092885CF33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D6698-E362-4623-B2F3-6D8E9F48040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4551E-095D-4738-88C2-F524293BB036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3EF7E-B975-47AF-80E0-3B74D9C78FC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E514A-F5CF-4F27-8C7D-AF09F454A082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86B3C-78FD-4047-9AAD-C1F00F7991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DFEA2-C246-4A90-A8CF-B2D84B0A42ED}" type="datetime1">
              <a:rPr lang="zh-CN" altLang="en-US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7EF29-6ACA-4F60-8181-3B45E4E68BE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2048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4F00CE-4C55-400E-A1A3-43DFFB2899BE}" type="datetime1">
              <a:rPr lang="zh-CN" altLang="en-US"/>
              <a:pPr>
                <a:defRPr/>
              </a:pPr>
              <a:t>2019-3-27</a:t>
            </a:fld>
            <a:endParaRPr lang="zh-CN" altLang="en-US" sz="1800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8C2A5A3-1FAA-4F7B-877F-2DB70FEE7D7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604000"/>
            <a:ext cx="9144000" cy="0"/>
          </a:xfrm>
          <a:prstGeom prst="line">
            <a:avLst/>
          </a:prstGeom>
          <a:noFill/>
          <a:ln w="9525" cmpd="sng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zh-CN" sz="1800">
              <a:solidFill>
                <a:srgbClr val="000000"/>
              </a:solidFill>
              <a:sym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6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6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6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6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8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86766" y="87631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第</a:t>
            </a:r>
            <a:r>
              <a:rPr lang="zh-CN" altLang="en-US" sz="4800" dirty="0" smtClean="0">
                <a:latin typeface="+mn-ea"/>
                <a:cs typeface="+mj-cs"/>
              </a:rPr>
              <a:t>九</a:t>
            </a: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章 </a:t>
            </a:r>
            <a:r>
              <a:rPr lang="zh-CN" altLang="en-US" sz="4800" dirty="0" smtClean="0">
                <a:ea typeface="宋体" pitchFamily="2" charset="-122"/>
              </a:rPr>
              <a:t>彩色图像处理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273856" y="3992109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+mn-ea"/>
                <a:ea typeface="+mn-ea"/>
              </a:rPr>
              <a:t>童立靖</a:t>
            </a:r>
            <a:endParaRPr lang="en-US" sz="3200" b="1" dirty="0">
              <a:latin typeface="+mn-ea"/>
              <a:ea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北方工业大学计算机学院</a:t>
            </a:r>
            <a:endParaRPr lang="en-US" sz="3200" b="1" dirty="0">
              <a:latin typeface="+mn-ea"/>
              <a:ea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b="0" dirty="0" smtClean="0">
                <a:cs typeface="Times New Roman" pitchFamily="18" charset="0"/>
              </a:rPr>
              <a:t>tong_lijing@163.com</a:t>
            </a:r>
            <a:endParaRPr lang="zh-CN" altLang="en-US" sz="3200" b="0" dirty="0">
              <a:cs typeface="Times New Roman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0602" y="1878311"/>
            <a:ext cx="8097088" cy="769441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44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Chapter 9  Color </a:t>
            </a:r>
            <a:r>
              <a:rPr lang="en-US" altLang="zh-TW" sz="44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227967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3" name="Picture 3" descr="DSCN0058(66)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73050" y="1895475"/>
            <a:ext cx="4271963" cy="3324225"/>
          </a:xfrm>
          <a:noFill/>
        </p:spPr>
      </p:pic>
      <p:pic>
        <p:nvPicPr>
          <p:cNvPr id="394244" name="Picture 4" descr="DSCN0059(67)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4635500" y="1897063"/>
            <a:ext cx="4251325" cy="3303587"/>
          </a:xfrm>
          <a:noFill/>
        </p:spPr>
      </p:pic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2617788" y="5483225"/>
            <a:ext cx="40116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/>
              <a:t>灰度校正后的结果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65250" y="228600"/>
            <a:ext cx="6467475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Linear Intensity 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线性亮度校正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ext Box 2"/>
          <p:cNvSpPr txBox="1">
            <a:spLocks noChangeArrowheads="1"/>
          </p:cNvSpPr>
          <p:nvPr/>
        </p:nvSpPr>
        <p:spPr bwMode="auto">
          <a:xfrm>
            <a:off x="158750" y="41275"/>
            <a:ext cx="8851900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Ton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 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for Flat Color Image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平淡颜色图像的校正 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492250"/>
            <a:ext cx="85994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01638" y="3011488"/>
          <a:ext cx="8075612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Image" r:id="rId4" imgW="8076190" imgH="3415873" progId="">
                  <p:embed/>
                </p:oleObj>
              </mc:Choice>
              <mc:Fallback>
                <p:oleObj name="Image" r:id="rId4" imgW="8076190" imgH="3415873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3011488"/>
                        <a:ext cx="8075612" cy="34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201613" y="1957388"/>
            <a:ext cx="880903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图</a:t>
            </a:r>
            <a:r>
              <a:rPr lang="en-US" altLang="zh-CN" sz="3200" b="0"/>
              <a:t>6.35</a:t>
            </a:r>
            <a:r>
              <a:rPr lang="zh-CN" altLang="en-US" sz="3200" b="0"/>
              <a:t>显示了典型的用于校正灰度不平衡</a:t>
            </a:r>
            <a:r>
              <a:rPr lang="en-US" altLang="zh-CN" sz="3200" b="0"/>
              <a:t>(</a:t>
            </a:r>
            <a:r>
              <a:rPr lang="zh-CN" altLang="en-US" sz="3200" b="0"/>
              <a:t>即平淡的</a:t>
            </a:r>
            <a:r>
              <a:rPr lang="en-US" altLang="zh-CN" sz="3200" b="0"/>
              <a:t>)</a:t>
            </a:r>
            <a:r>
              <a:rPr lang="zh-CN" altLang="en-US" sz="3200" b="0"/>
              <a:t>的变换</a:t>
            </a:r>
            <a:r>
              <a:rPr lang="zh-CN" altLang="en-US"/>
              <a:t>。</a:t>
            </a: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6689725" y="3355975"/>
            <a:ext cx="19208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/>
              <a:t>中部区域被扩大了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6689725" y="3355975"/>
            <a:ext cx="1920875" cy="30718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ext Box 2"/>
          <p:cNvSpPr txBox="1">
            <a:spLocks noChangeArrowheads="1"/>
          </p:cNvSpPr>
          <p:nvPr/>
        </p:nvSpPr>
        <p:spPr bwMode="auto">
          <a:xfrm>
            <a:off x="158750" y="41275"/>
            <a:ext cx="8851900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Ton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 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for Flat Color Image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平淡颜色图像的校正 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492250"/>
            <a:ext cx="85994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01638" y="3011488"/>
          <a:ext cx="8075612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1" name="Image" r:id="rId4" imgW="8076190" imgH="3415873" progId="">
                  <p:embed/>
                </p:oleObj>
              </mc:Choice>
              <mc:Fallback>
                <p:oleObj name="Image" r:id="rId4" imgW="8076190" imgH="341587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3011488"/>
                        <a:ext cx="8075612" cy="34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201613" y="1957388"/>
            <a:ext cx="880903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图</a:t>
            </a:r>
            <a:r>
              <a:rPr lang="en-US" altLang="zh-CN" sz="3200" b="0"/>
              <a:t>6.35</a:t>
            </a:r>
            <a:r>
              <a:rPr lang="zh-CN" altLang="en-US" sz="3200" b="0"/>
              <a:t>显示了典型的用于校正灰度不平衡</a:t>
            </a:r>
            <a:r>
              <a:rPr lang="en-US" altLang="zh-CN" sz="3200" b="0"/>
              <a:t>(</a:t>
            </a:r>
            <a:r>
              <a:rPr lang="zh-CN" altLang="en-US" sz="3200" b="0"/>
              <a:t>即平淡的</a:t>
            </a:r>
            <a:r>
              <a:rPr lang="en-US" altLang="zh-CN" sz="3200" b="0"/>
              <a:t>)</a:t>
            </a:r>
            <a:r>
              <a:rPr lang="zh-CN" altLang="en-US" sz="3200" b="0"/>
              <a:t>的变换</a:t>
            </a:r>
            <a:r>
              <a:rPr lang="zh-CN" altLang="en-US"/>
              <a:t>。</a:t>
            </a: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6689725" y="3355975"/>
            <a:ext cx="19208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/>
              <a:t>中部区域被扩大了</a:t>
            </a:r>
          </a:p>
        </p:txBody>
      </p:sp>
    </p:spTree>
    <p:extLst>
      <p:ext uri="{BB962C8B-B14F-4D97-AF65-F5344CB8AC3E}">
        <p14:creationId xmlns:p14="http://schemas.microsoft.com/office/powerpoint/2010/main" val="24397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406525"/>
            <a:ext cx="85994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47650" y="2019300"/>
          <a:ext cx="8720138" cy="362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Image" r:id="rId4" imgW="8101587" imgH="3365079" progId="">
                  <p:embed/>
                </p:oleObj>
              </mc:Choice>
              <mc:Fallback>
                <p:oleObj name="Image" r:id="rId4" imgW="8101587" imgH="336507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2019300"/>
                        <a:ext cx="8720138" cy="362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4" name="Text Box 6"/>
          <p:cNvSpPr txBox="1">
            <a:spLocks noChangeArrowheads="1"/>
          </p:cNvSpPr>
          <p:nvPr/>
        </p:nvSpPr>
        <p:spPr bwMode="auto">
          <a:xfrm>
            <a:off x="12700" y="7938"/>
            <a:ext cx="9131300" cy="1446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Ton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 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for Light Color Image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亮彩色图像的校正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9" name="Text Box 7"/>
          <p:cNvSpPr txBox="1">
            <a:spLocks noChangeArrowheads="1"/>
          </p:cNvSpPr>
          <p:nvPr/>
        </p:nvSpPr>
        <p:spPr bwMode="auto">
          <a:xfrm>
            <a:off x="314325" y="5765800"/>
            <a:ext cx="84772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0"/>
              <a:t>The highlight and shadow area were lightened and darkened, respectively.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65125" y="6094413"/>
            <a:ext cx="77041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变换校正亮的图像，曲线设计</a:t>
            </a:r>
            <a:r>
              <a:rPr lang="en-US" altLang="zh-CN" sz="3200" b="0"/>
              <a:t>???</a:t>
            </a:r>
          </a:p>
        </p:txBody>
      </p:sp>
      <p:sp>
        <p:nvSpPr>
          <p:cNvPr id="6151" name="Rectangle 9"/>
          <p:cNvSpPr>
            <a:spLocks noChangeArrowheads="1"/>
          </p:cNvSpPr>
          <p:nvPr/>
        </p:nvSpPr>
        <p:spPr bwMode="auto">
          <a:xfrm>
            <a:off x="7089775" y="3440113"/>
            <a:ext cx="1844675" cy="21193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597025"/>
            <a:ext cx="85994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81025" y="2276475"/>
          <a:ext cx="8101013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Image" r:id="rId4" imgW="8101587" imgH="3365079" progId="">
                  <p:embed/>
                </p:oleObj>
              </mc:Choice>
              <mc:Fallback>
                <p:oleObj name="Image" r:id="rId4" imgW="8101587" imgH="336507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276475"/>
                        <a:ext cx="8101013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14325" y="5765800"/>
            <a:ext cx="84772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0"/>
              <a:t>The highlight and shadow area were lightened and darkened, respectively.</a:t>
            </a: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384175" y="6094413"/>
            <a:ext cx="7026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变换校正亮的图像</a:t>
            </a:r>
            <a:r>
              <a:rPr lang="en-US" altLang="zh-CN" sz="3200" b="0"/>
              <a:t>(</a:t>
            </a:r>
            <a:r>
              <a:rPr lang="zh-CN" altLang="en-US" sz="3200" b="0"/>
              <a:t>亮的细节被放大</a:t>
            </a:r>
            <a:r>
              <a:rPr lang="en-US" altLang="zh-CN" sz="3200" b="0"/>
              <a:t>)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700" y="7938"/>
            <a:ext cx="9131300" cy="1446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Ton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 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for Light Color Image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亮彩色图像的校正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625600"/>
            <a:ext cx="85994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27063" y="2492375"/>
          <a:ext cx="8101012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Image" r:id="rId4" imgW="8101587" imgH="3339683" progId="">
                  <p:embed/>
                </p:oleObj>
              </mc:Choice>
              <mc:Fallback>
                <p:oleObj name="Image" r:id="rId4" imgW="8101587" imgH="3339683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492375"/>
                        <a:ext cx="8101012" cy="334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39" name="Text Box 7"/>
          <p:cNvSpPr txBox="1">
            <a:spLocks noChangeArrowheads="1"/>
          </p:cNvSpPr>
          <p:nvPr/>
        </p:nvSpPr>
        <p:spPr bwMode="auto">
          <a:xfrm>
            <a:off x="-95250" y="0"/>
            <a:ext cx="9372600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Ton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 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for Dark Color Images</a:t>
            </a:r>
          </a:p>
          <a:p>
            <a:pPr>
              <a:defRPr/>
            </a:pP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暗彩色图像的校正 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7" name="Rectangle 9"/>
          <p:cNvSpPr>
            <a:spLocks noChangeArrowheads="1"/>
          </p:cNvSpPr>
          <p:nvPr/>
        </p:nvSpPr>
        <p:spPr bwMode="auto">
          <a:xfrm>
            <a:off x="528638" y="6110288"/>
            <a:ext cx="76565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变换校正暗的图像，曲线设计</a:t>
            </a:r>
            <a:r>
              <a:rPr lang="en-US" altLang="zh-CN" sz="3200" b="0"/>
              <a:t>???</a:t>
            </a:r>
            <a:endParaRPr lang="zh-CN" altLang="en-US" sz="3200" b="0"/>
          </a:p>
        </p:txBody>
      </p:sp>
      <p:sp>
        <p:nvSpPr>
          <p:cNvPr id="8198" name="Text Box 10"/>
          <p:cNvSpPr txBox="1">
            <a:spLocks noChangeArrowheads="1"/>
          </p:cNvSpPr>
          <p:nvPr/>
        </p:nvSpPr>
        <p:spPr bwMode="auto">
          <a:xfrm>
            <a:off x="392113" y="5705475"/>
            <a:ext cx="84772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0"/>
              <a:t>The highlight and shadow area were lightened and darkened, respectively.</a:t>
            </a:r>
          </a:p>
        </p:txBody>
      </p:sp>
      <p:sp>
        <p:nvSpPr>
          <p:cNvPr id="8199" name="Rectangle 11"/>
          <p:cNvSpPr>
            <a:spLocks noChangeArrowheads="1"/>
          </p:cNvSpPr>
          <p:nvPr/>
        </p:nvSpPr>
        <p:spPr bwMode="auto">
          <a:xfrm>
            <a:off x="6980238" y="3703638"/>
            <a:ext cx="1874837" cy="20304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625600"/>
            <a:ext cx="85994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60363" y="2225675"/>
          <a:ext cx="8101012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Image" r:id="rId4" imgW="8101587" imgH="3339683" progId="">
                  <p:embed/>
                </p:oleObj>
              </mc:Choice>
              <mc:Fallback>
                <p:oleObj name="Image" r:id="rId4" imgW="8101587" imgH="3339683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2225675"/>
                        <a:ext cx="8101012" cy="334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414338" y="6110288"/>
            <a:ext cx="76565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变换校正暗的图像 （暗的细节被放大）</a:t>
            </a:r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392113" y="5705475"/>
            <a:ext cx="84772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0"/>
              <a:t>The highlight and shadow area were lightened and darkened, respectively.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-95250" y="0"/>
            <a:ext cx="9372600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Ton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 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for Dark Color Images</a:t>
            </a:r>
          </a:p>
          <a:p>
            <a:pPr>
              <a:defRPr/>
            </a:pPr>
            <a:r>
              <a:rPr lang="en-US" altLang="zh-CN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暗彩色图像的校正 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Text Box 2"/>
          <p:cNvSpPr txBox="1">
            <a:spLocks noChangeArrowheads="1"/>
          </p:cNvSpPr>
          <p:nvPr/>
        </p:nvSpPr>
        <p:spPr bwMode="auto">
          <a:xfrm>
            <a:off x="304800" y="180975"/>
            <a:ext cx="8566150" cy="7699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Histogram Processing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直方图处理 </a:t>
            </a:r>
            <a:endParaRPr lang="en-US" altLang="zh-TW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963" y="1046163"/>
            <a:ext cx="6945312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5848350" y="2684463"/>
            <a:ext cx="2943225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图</a:t>
            </a:r>
            <a:r>
              <a:rPr lang="en-US" altLang="zh-CN" sz="3200" b="0"/>
              <a:t>(c)</a:t>
            </a:r>
            <a:r>
              <a:rPr lang="zh-CN" altLang="en-US" sz="3200">
                <a:solidFill>
                  <a:srgbClr val="0000FF"/>
                </a:solidFill>
              </a:rPr>
              <a:t>亮度</a:t>
            </a:r>
            <a:r>
              <a:rPr lang="zh-CN" altLang="en-US" sz="3200" b="0"/>
              <a:t>分量直方图</a:t>
            </a:r>
            <a:r>
              <a:rPr lang="zh-CN" altLang="en-US" sz="3200">
                <a:solidFill>
                  <a:srgbClr val="0000FF"/>
                </a:solidFill>
              </a:rPr>
              <a:t>均衡化</a:t>
            </a:r>
            <a:r>
              <a:rPr lang="en-US" altLang="zh-CN" sz="3200" b="0"/>
              <a:t>,</a:t>
            </a:r>
            <a:r>
              <a:rPr lang="zh-CN" altLang="en-US" sz="3200" b="0"/>
              <a:t>不改变色调和饱和度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5895975" y="4708525"/>
            <a:ext cx="3248025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zh-CN" altLang="en-US" sz="3200" b="0"/>
              <a:t>图</a:t>
            </a:r>
            <a:r>
              <a:rPr lang="en-US" altLang="zh-CN" sz="3200" b="0"/>
              <a:t>(d)</a:t>
            </a:r>
            <a:r>
              <a:rPr lang="zh-CN" altLang="en-US" sz="3200" b="0"/>
              <a:t>显示了采用</a:t>
            </a:r>
            <a:r>
              <a:rPr lang="zh-CN" altLang="en-US" sz="3200">
                <a:solidFill>
                  <a:srgbClr val="0000FF"/>
                </a:solidFill>
              </a:rPr>
              <a:t>增加</a:t>
            </a:r>
            <a:r>
              <a:rPr lang="zh-CN" altLang="en-US" sz="3200" b="0"/>
              <a:t>图像的</a:t>
            </a:r>
            <a:r>
              <a:rPr lang="zh-CN" altLang="en-US" sz="3200">
                <a:solidFill>
                  <a:srgbClr val="0000FF"/>
                </a:solidFill>
              </a:rPr>
              <a:t>饱和度</a:t>
            </a:r>
            <a:r>
              <a:rPr lang="zh-CN" altLang="en-US" sz="3200" b="0"/>
              <a:t>分量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0" indent="0" eaLnBrk="1" hangingPunct="1"/>
            <a:r>
              <a:rPr lang="zh-CN" b="1" smtClean="0"/>
              <a:t>彩色图像的锐化处理示例</a:t>
            </a:r>
          </a:p>
        </p:txBody>
      </p:sp>
      <p:pic>
        <p:nvPicPr>
          <p:cNvPr id="48132" name="Picture 6" descr="2"/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1482084"/>
            <a:ext cx="4318000" cy="3238500"/>
          </a:xfrm>
        </p:spPr>
      </p:pic>
      <p:pic>
        <p:nvPicPr>
          <p:cNvPr id="48133" name="Picture 8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482084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1" y="5169164"/>
            <a:ext cx="3415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00FF"/>
                </a:solidFill>
              </a:rPr>
              <a:t>什么</a:t>
            </a:r>
            <a:r>
              <a:rPr lang="zh-CN" altLang="en-US" sz="3200" dirty="0" smtClean="0">
                <a:solidFill>
                  <a:srgbClr val="0000FF"/>
                </a:solidFill>
              </a:rPr>
              <a:t>方法</a:t>
            </a:r>
            <a:r>
              <a:rPr lang="zh-CN" altLang="en-US" sz="3200" dirty="0">
                <a:solidFill>
                  <a:srgbClr val="0000FF"/>
                </a:solidFill>
              </a:rPr>
              <a:t>呢</a:t>
            </a:r>
            <a:r>
              <a:rPr lang="en-US" altLang="zh-CN" sz="3200" b="0" dirty="0" smtClean="0">
                <a:solidFill>
                  <a:srgbClr val="0000FF"/>
                </a:solidFill>
              </a:rPr>
              <a:t>?</a:t>
            </a:r>
            <a:endParaRPr lang="zh-CN" altLang="en-US" sz="3200" b="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6564" y="5116293"/>
            <a:ext cx="378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 smtClean="0"/>
              <a:t>空域，</a:t>
            </a:r>
            <a:r>
              <a:rPr lang="en-US" altLang="zh-CN" sz="3200" b="0" dirty="0" err="1" smtClean="0"/>
              <a:t>Sobel</a:t>
            </a:r>
            <a:r>
              <a:rPr lang="zh-CN" altLang="en-US" sz="3200" b="0" dirty="0" smtClean="0"/>
              <a:t>算子</a:t>
            </a:r>
            <a:endParaRPr lang="zh-CN" altLang="en-US" sz="32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933063" y="5732053"/>
            <a:ext cx="3974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 smtClean="0">
                <a:solidFill>
                  <a:srgbClr val="0000FF"/>
                </a:solidFill>
              </a:rPr>
              <a:t>还有别的方法吗</a:t>
            </a:r>
            <a:r>
              <a:rPr lang="en-US" altLang="zh-CN" sz="3200" b="0" dirty="0" smtClean="0">
                <a:solidFill>
                  <a:srgbClr val="0000FF"/>
                </a:solidFill>
              </a:rPr>
              <a:t>???</a:t>
            </a:r>
            <a:endParaRPr lang="zh-CN" altLang="en-US" sz="3200" b="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6563" y="5679240"/>
            <a:ext cx="347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 dirty="0" smtClean="0"/>
              <a:t>频域，高通滤波</a:t>
            </a:r>
            <a:endParaRPr lang="zh-CN" altLang="en-US" sz="32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48955" y="540265"/>
            <a:ext cx="7321550" cy="1090613"/>
          </a:xfrm>
        </p:spPr>
        <p:txBody>
          <a:bodyPr/>
          <a:lstStyle/>
          <a:p>
            <a:r>
              <a:rPr lang="zh-CN" altLang="en-US" b="1" dirty="0">
                <a:latin typeface="Times New Roman" pitchFamily="18" charset="0"/>
                <a:ea typeface="+mn-ea"/>
                <a:cs typeface="Times New Roman" pitchFamily="18" charset="0"/>
              </a:rPr>
              <a:t>无方向一阶锐化</a:t>
            </a:r>
            <a:r>
              <a:rPr lang="zh-CN" altLang="en-US" sz="3600" dirty="0">
                <a:latin typeface="Times New Roman" pitchFamily="18" charset="0"/>
                <a:ea typeface="+mn-ea"/>
                <a:cs typeface="Times New Roman" pitchFamily="18" charset="0"/>
              </a:rPr>
              <a:t/>
            </a:r>
            <a:br>
              <a:rPr lang="zh-CN" altLang="en-US" sz="3600" dirty="0"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                </a:t>
            </a:r>
            <a:r>
              <a:rPr lang="en-US" altLang="zh-CN" sz="3200" dirty="0" smtClean="0">
                <a:latin typeface="Times New Roman" pitchFamily="18" charset="0"/>
                <a:ea typeface="+mn-ea"/>
                <a:cs typeface="Times New Roman" pitchFamily="18" charset="0"/>
              </a:rPr>
              <a:t>—— </a:t>
            </a:r>
            <a:r>
              <a:rPr lang="en-US" altLang="zh-CN" sz="3200" dirty="0" err="1">
                <a:latin typeface="Times New Roman" pitchFamily="18" charset="0"/>
                <a:ea typeface="+mn-ea"/>
                <a:cs typeface="Times New Roman" pitchFamily="18" charset="0"/>
              </a:rPr>
              <a:t>Sobel</a:t>
            </a:r>
            <a:r>
              <a:rPr lang="zh-CN" alt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锐化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1844675"/>
            <a:ext cx="6902450" cy="7461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Sobel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锐化的计算公式如下：</a:t>
            </a:r>
          </a:p>
        </p:txBody>
      </p:sp>
      <p:graphicFrame>
        <p:nvGraphicFramePr>
          <p:cNvPr id="152590" name="Object 14"/>
          <p:cNvGraphicFramePr>
            <a:graphicFrameLocks noChangeAspect="1"/>
          </p:cNvGraphicFramePr>
          <p:nvPr/>
        </p:nvGraphicFramePr>
        <p:xfrm>
          <a:off x="1619250" y="3716337"/>
          <a:ext cx="2721347" cy="175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8" name="Equation" r:id="rId4" imgW="1104840" imgH="711000" progId="Equation.DSMT4">
                  <p:embed/>
                </p:oleObj>
              </mc:Choice>
              <mc:Fallback>
                <p:oleObj name="Equation" r:id="rId4" imgW="1104840" imgH="7110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716337"/>
                        <a:ext cx="2721347" cy="17514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1" name="Object 15"/>
          <p:cNvGraphicFramePr>
            <a:graphicFrameLocks noChangeAspect="1"/>
          </p:cNvGraphicFramePr>
          <p:nvPr/>
        </p:nvGraphicFramePr>
        <p:xfrm>
          <a:off x="4716462" y="3716338"/>
          <a:ext cx="3224039" cy="1807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9" name="Equation" r:id="rId6" imgW="1269720" imgH="711000" progId="Equation.3">
                  <p:embed/>
                </p:oleObj>
              </mc:Choice>
              <mc:Fallback>
                <p:oleObj name="Equation" r:id="rId6" imgW="126972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2" y="3716338"/>
                        <a:ext cx="3224039" cy="18073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2" name="Object 16"/>
          <p:cNvGraphicFramePr>
            <a:graphicFrameLocks noGrp="1" noChangeAspect="1"/>
          </p:cNvGraphicFramePr>
          <p:nvPr>
            <p:ph sz="half" idx="2"/>
          </p:nvPr>
        </p:nvGraphicFramePr>
        <p:xfrm>
          <a:off x="2051050" y="2565400"/>
          <a:ext cx="41036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0" name="Equation" r:id="rId8" imgW="1790640" imgH="355320" progId="Equation.3">
                  <p:embed/>
                </p:oleObj>
              </mc:Choice>
              <mc:Fallback>
                <p:oleObj name="Equation" r:id="rId8" imgW="1790640" imgH="355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565400"/>
                        <a:ext cx="4103688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2761862" y="5762366"/>
            <a:ext cx="5692095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0" dirty="0">
                <a:ea typeface="+mn-ea"/>
                <a:cs typeface="Times New Roman" pitchFamily="18" charset="0"/>
              </a:rPr>
              <a:t>特点：锐化的边缘信息较强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  <p:bldP spid="152594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557213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698625"/>
            <a:ext cx="6534150" cy="3810000"/>
          </a:xfrm>
        </p:spPr>
        <p:txBody>
          <a:bodyPr/>
          <a:lstStyle/>
          <a:p>
            <a:pPr marL="514350" indent="-514350" algn="l" eaLnBrk="1" hangingPunct="1"/>
            <a:r>
              <a:rPr lang="en-US" altLang="en-US" smtClean="0">
                <a:latin typeface="宋体" pitchFamily="2" charset="-122"/>
                <a:sym typeface="宋体" pitchFamily="2" charset="-122"/>
              </a:rPr>
              <a:t>9.1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彩色的形成原理与基本概念</a:t>
            </a:r>
            <a:endParaRPr lang="en-US" alt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9.2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表色系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9.3 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彩色图像的常规处理</a:t>
            </a:r>
            <a:endParaRPr 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9.5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彩色图像的彩色补偿处理</a:t>
            </a:r>
            <a:endParaRPr lang="en-US" altLang="zh-CN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9.4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彩色图像的彩色平衡处理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黑体" pitchFamily="2" charset="-122"/>
              </a:rPr>
              <a:t>9.6 </a:t>
            </a:r>
            <a:r>
              <a:rPr lang="zh-CN" altLang="zh-CN" smtClean="0">
                <a:latin typeface="宋体" pitchFamily="2" charset="-122"/>
                <a:sym typeface="黑体" pitchFamily="2" charset="-122"/>
              </a:rPr>
              <a:t>基于彩色信息的图像识别</a:t>
            </a:r>
            <a:endParaRPr lang="en-US" altLang="zh-CN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endParaRPr lang="zh-CN" altLang="en-US" sz="280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 Box 2"/>
          <p:cNvSpPr txBox="1">
            <a:spLocks noChangeArrowheads="1"/>
          </p:cNvSpPr>
          <p:nvPr/>
        </p:nvSpPr>
        <p:spPr bwMode="auto">
          <a:xfrm>
            <a:off x="250825" y="352425"/>
            <a:ext cx="8686800" cy="7683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Color Image Compression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图像压缩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23838" y="1443038"/>
          <a:ext cx="4230687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4" name="Image" r:id="rId3" imgW="6361905" imgH="4749206" progId="">
                  <p:embed/>
                </p:oleObj>
              </mc:Choice>
              <mc:Fallback>
                <p:oleObj name="Image" r:id="rId3" imgW="6361905" imgH="4749206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1443038"/>
                        <a:ext cx="4230687" cy="315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3422650" y="3195638"/>
          <a:ext cx="4206875" cy="314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5" name="Image" r:id="rId5" imgW="6349206" imgH="4749206" progId="">
                  <p:embed/>
                </p:oleObj>
              </mc:Choice>
              <mc:Fallback>
                <p:oleObj name="Image" r:id="rId5" imgW="6349206" imgH="4749206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3195638"/>
                        <a:ext cx="4206875" cy="314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7083425" y="1455738"/>
          <a:ext cx="19304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6" name="Image" r:id="rId7" imgW="1930159" imgH="2412698" progId="">
                  <p:embed/>
                </p:oleObj>
              </mc:Choice>
              <mc:Fallback>
                <p:oleObj name="Image" r:id="rId7" imgW="1930159" imgH="241269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3425" y="1455738"/>
                        <a:ext cx="1930400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8"/>
          <p:cNvSpPr txBox="1">
            <a:spLocks noChangeArrowheads="1"/>
          </p:cNvSpPr>
          <p:nvPr/>
        </p:nvSpPr>
        <p:spPr bwMode="auto">
          <a:xfrm>
            <a:off x="4529138" y="1611313"/>
            <a:ext cx="2495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0"/>
              <a:t>Using JPEG2000,</a:t>
            </a:r>
          </a:p>
          <a:p>
            <a:r>
              <a:rPr lang="en-US" altLang="zh-CN" b="0"/>
              <a:t>The compression is 230:1</a:t>
            </a:r>
          </a:p>
        </p:txBody>
      </p:sp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452438" y="5045075"/>
            <a:ext cx="27559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0"/>
              <a:t>用</a:t>
            </a:r>
            <a:r>
              <a:rPr lang="en-US" altLang="zh-CN" sz="3200" b="0"/>
              <a:t>JPEG2000</a:t>
            </a:r>
            <a:r>
              <a:rPr lang="zh-CN" altLang="en-US" sz="3200" b="0"/>
              <a:t>进行压缩，压缩比</a:t>
            </a:r>
            <a:r>
              <a:rPr lang="en-US" altLang="zh-CN" sz="3200" b="0"/>
              <a:t>230</a:t>
            </a:r>
            <a:r>
              <a:rPr lang="zh-CN" altLang="en-US" sz="3200" b="0"/>
              <a:t>：</a:t>
            </a:r>
            <a:r>
              <a:rPr lang="en-US" altLang="zh-CN" sz="3200" b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557213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698625"/>
            <a:ext cx="6534150" cy="3810000"/>
          </a:xfrm>
        </p:spPr>
        <p:txBody>
          <a:bodyPr/>
          <a:lstStyle/>
          <a:p>
            <a:pPr marL="514350" indent="-514350" algn="l" eaLnBrk="1" hangingPunct="1"/>
            <a:r>
              <a:rPr lang="en-US" altLang="en-US" smtClean="0">
                <a:latin typeface="宋体" pitchFamily="2" charset="-122"/>
                <a:sym typeface="宋体" pitchFamily="2" charset="-122"/>
              </a:rPr>
              <a:t>9.1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彩色的形成原理与基本概念</a:t>
            </a:r>
            <a:endParaRPr lang="en-US" alt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9.2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表色系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9.3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彩色图像的常规处理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9.5 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彩色图像的彩色补偿处理</a:t>
            </a:r>
            <a:endParaRPr lang="en-US" altLang="zh-CN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9.4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彩色图像的彩色平衡处理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黑体" pitchFamily="2" charset="-122"/>
              </a:rPr>
              <a:t>9.6 </a:t>
            </a:r>
            <a:r>
              <a:rPr lang="zh-CN" altLang="zh-CN" smtClean="0">
                <a:latin typeface="宋体" pitchFamily="2" charset="-122"/>
                <a:sym typeface="黑体" pitchFamily="2" charset="-122"/>
              </a:rPr>
              <a:t>基于彩色信息的图像识别</a:t>
            </a:r>
            <a:endParaRPr lang="en-US" altLang="zh-CN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endParaRPr lang="zh-CN" altLang="en-US" sz="280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301625"/>
            <a:ext cx="7313612" cy="1143000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黑体" pitchFamily="2" charset="-122"/>
                <a:sym typeface="黑体" pitchFamily="2" charset="-122"/>
              </a:rPr>
              <a:t>彩色补偿的问题提出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54038" y="1473200"/>
            <a:ext cx="8196262" cy="3797300"/>
          </a:xfrm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smtClean="0">
                <a:latin typeface="宋体" pitchFamily="2" charset="-122"/>
                <a:sym typeface="华文细黑" pitchFamily="2" charset="-122"/>
              </a:rPr>
              <a:t>在某些应用中，目标是</a:t>
            </a:r>
            <a:r>
              <a:rPr lang="zh-CN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分离出</a:t>
            </a:r>
            <a:r>
              <a:rPr lang="zh-CN" smtClean="0">
                <a:latin typeface="宋体" pitchFamily="2" charset="-122"/>
                <a:sym typeface="华文细黑" pitchFamily="2" charset="-122"/>
              </a:rPr>
              <a:t>主要或完全是</a:t>
            </a:r>
            <a:r>
              <a:rPr lang="zh-CN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颜色不同</a:t>
            </a:r>
            <a:r>
              <a:rPr lang="zh-CN" smtClean="0">
                <a:latin typeface="宋体" pitchFamily="2" charset="-122"/>
                <a:sym typeface="华文细黑" pitchFamily="2" charset="-122"/>
              </a:rPr>
              <a:t>的各种类型的</a:t>
            </a:r>
            <a:r>
              <a:rPr lang="zh-CN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物体</a:t>
            </a:r>
            <a:r>
              <a:rPr lang="zh-CN" smtClean="0">
                <a:latin typeface="宋体" pitchFamily="2" charset="-122"/>
                <a:sym typeface="华文细黑" pitchFamily="2" charset="-122"/>
              </a:rPr>
              <a:t>。</a:t>
            </a:r>
          </a:p>
          <a:p>
            <a:pPr marL="342900" indent="-342900" algn="l"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zh-CN" smtClean="0">
                <a:latin typeface="宋体" pitchFamily="2" charset="-122"/>
                <a:sym typeface="华文细黑" pitchFamily="2" charset="-122"/>
              </a:rPr>
              <a:t> </a:t>
            </a:r>
            <a:r>
              <a:rPr lang="zh-CN" smtClean="0">
                <a:latin typeface="宋体" pitchFamily="2" charset="-122"/>
                <a:sym typeface="华文细黑" pitchFamily="2" charset="-122"/>
              </a:rPr>
              <a:t>由于常用的彩色</a:t>
            </a:r>
            <a:r>
              <a:rPr lang="zh-CN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图像设备</a:t>
            </a:r>
            <a:r>
              <a:rPr lang="zh-CN" smtClean="0">
                <a:latin typeface="宋体" pitchFamily="2" charset="-122"/>
                <a:sym typeface="华文细黑" pitchFamily="2" charset="-122"/>
              </a:rPr>
              <a:t>具有较宽而且</a:t>
            </a:r>
            <a:r>
              <a:rPr lang="zh-CN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相互覆盖的光谱敏感区</a:t>
            </a:r>
            <a:r>
              <a:rPr lang="zh-CN" smtClean="0">
                <a:latin typeface="宋体" pitchFamily="2" charset="-122"/>
                <a:sym typeface="华文细黑" pitchFamily="2" charset="-122"/>
              </a:rPr>
              <a:t>，加上待拍摄图像的染色是变化的，所以很难在三个分量图中将物体分离出来。这种现象称为</a:t>
            </a:r>
            <a:r>
              <a:rPr lang="zh-CN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颜色扩散</a:t>
            </a:r>
            <a:r>
              <a:rPr lang="zh-CN" b="1" smtClean="0">
                <a:latin typeface="华文细黑" pitchFamily="2" charset="-122"/>
                <a:sym typeface="华文细黑" pitchFamily="2" charset="-122"/>
              </a:rPr>
              <a:t>。</a:t>
            </a:r>
            <a:endParaRPr lang="zh-CN" b="1" smtClean="0"/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2676525" y="5365750"/>
            <a:ext cx="3884613" cy="1093788"/>
            <a:chOff x="0" y="0"/>
            <a:chExt cx="2041" cy="1023"/>
          </a:xfrm>
        </p:grpSpPr>
        <p:pic>
          <p:nvPicPr>
            <p:cNvPr id="51205" name="Picture 26" descr="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2041" cy="1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06" name="Line 28"/>
            <p:cNvSpPr>
              <a:spLocks noChangeShapeType="1"/>
            </p:cNvSpPr>
            <p:nvPr/>
          </p:nvSpPr>
          <p:spPr bwMode="auto">
            <a:xfrm>
              <a:off x="444" y="91"/>
              <a:ext cx="1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07" name="Line 29"/>
            <p:cNvSpPr>
              <a:spLocks noChangeShapeType="1"/>
            </p:cNvSpPr>
            <p:nvPr/>
          </p:nvSpPr>
          <p:spPr bwMode="auto">
            <a:xfrm>
              <a:off x="943" y="46"/>
              <a:ext cx="1" cy="861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08" name="Line 30"/>
            <p:cNvSpPr>
              <a:spLocks noChangeShapeType="1"/>
            </p:cNvSpPr>
            <p:nvPr/>
          </p:nvSpPr>
          <p:spPr bwMode="auto">
            <a:xfrm>
              <a:off x="1179" y="46"/>
              <a:ext cx="1" cy="8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9963" y="492125"/>
            <a:ext cx="7313612" cy="1143000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黑体" pitchFamily="2" charset="-122"/>
                <a:sym typeface="黑体" pitchFamily="2" charset="-122"/>
              </a:rPr>
              <a:t>彩色补偿的基本设计思想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882650" y="1865313"/>
            <a:ext cx="7378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通过数学运算，将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扩散进来</a:t>
            </a: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的颜色分量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补偿</a:t>
            </a: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掉。由此，使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不同的目标在不同的颜色分量中信号最强</a:t>
            </a:r>
            <a:r>
              <a:rPr lang="zh-CN" sz="3200" b="0" dirty="0" smtClean="0">
                <a:latin typeface="华文细黑" pitchFamily="2" charset="-122"/>
                <a:sym typeface="华文细黑" pitchFamily="2" charset="-122"/>
              </a:rPr>
              <a:t>。</a:t>
            </a:r>
            <a:endParaRPr lang="en-US" altLang="zh-CN" sz="3200" b="0" dirty="0">
              <a:latin typeface="华文细黑" pitchFamily="2" charset="-122"/>
              <a:sym typeface="华文细黑" pitchFamily="2" charset="-122"/>
            </a:endParaRPr>
          </a:p>
        </p:txBody>
      </p:sp>
      <p:pic>
        <p:nvPicPr>
          <p:cNvPr id="4" name="Picture 3" descr="第6章图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805" y="3434973"/>
            <a:ext cx="4100513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9000" y="492125"/>
            <a:ext cx="7312025" cy="1143000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黑体" pitchFamily="2" charset="-122"/>
                <a:sym typeface="黑体" pitchFamily="2" charset="-122"/>
              </a:rPr>
              <a:t>彩色补偿的算法思路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653142" y="1809750"/>
            <a:ext cx="7912359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分析颜色扩散的现象，是“你中有我，我中有你”。</a:t>
            </a:r>
          </a:p>
          <a:p>
            <a:pPr algn="l">
              <a:buSzPct val="100000"/>
              <a:buFont typeface="Wingdings" pitchFamily="2" charset="2"/>
              <a:buChar char="n"/>
            </a:pP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所以补偿的算法思路是：将</a:t>
            </a:r>
            <a:r>
              <a:rPr lang="zh-CN" sz="3200" dirty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原本应该</a:t>
            </a: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是</a:t>
            </a:r>
            <a:r>
              <a:rPr lang="zh-CN" sz="3200" dirty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纯红、纯绿、纯蓝色</a:t>
            </a: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的像素点</a:t>
            </a:r>
            <a:r>
              <a:rPr lang="zh-CN" sz="3200" dirty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转换</a:t>
            </a: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成</a:t>
            </a:r>
            <a:r>
              <a:rPr lang="zh-CN" sz="3200" dirty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理想的颜色</a:t>
            </a: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，由此获得原图与补偿图之间</a:t>
            </a:r>
            <a:r>
              <a:rPr lang="zh-CN" sz="3200" b="0" dirty="0" smtClean="0">
                <a:latin typeface="宋体" pitchFamily="2" charset="-122"/>
                <a:sym typeface="华文细黑" pitchFamily="2" charset="-122"/>
              </a:rPr>
              <a:t>的</a:t>
            </a:r>
            <a:r>
              <a:rPr lang="zh-CN" altLang="en-US" sz="3200" b="0" dirty="0" smtClean="0">
                <a:latin typeface="宋体" pitchFamily="2" charset="-122"/>
                <a:sym typeface="华文细黑" pitchFamily="2" charset="-122"/>
              </a:rPr>
              <a:t>映</a:t>
            </a:r>
            <a:r>
              <a:rPr lang="zh-CN" sz="3200" b="0" dirty="0" smtClean="0">
                <a:latin typeface="宋体" pitchFamily="2" charset="-122"/>
                <a:sym typeface="华文细黑" pitchFamily="2" charset="-122"/>
              </a:rPr>
              <a:t>射</a:t>
            </a: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关系，最后用</a:t>
            </a:r>
            <a:r>
              <a:rPr lang="zh-CN" sz="3200" b="0" dirty="0" smtClean="0">
                <a:latin typeface="宋体" pitchFamily="2" charset="-122"/>
                <a:sym typeface="华文细黑" pitchFamily="2" charset="-122"/>
              </a:rPr>
              <a:t>此</a:t>
            </a:r>
            <a:r>
              <a:rPr lang="zh-CN" altLang="en-US" sz="3200" b="0" dirty="0" smtClean="0">
                <a:latin typeface="宋体" pitchFamily="2" charset="-122"/>
                <a:sym typeface="华文细黑" pitchFamily="2" charset="-122"/>
              </a:rPr>
              <a:t>映</a:t>
            </a:r>
            <a:r>
              <a:rPr lang="zh-CN" sz="3200" b="0" dirty="0" smtClean="0">
                <a:latin typeface="宋体" pitchFamily="2" charset="-122"/>
                <a:sym typeface="华文细黑" pitchFamily="2" charset="-122"/>
              </a:rPr>
              <a:t>射</a:t>
            </a:r>
            <a:r>
              <a:rPr lang="zh-CN" sz="3200" b="0" dirty="0">
                <a:latin typeface="宋体" pitchFamily="2" charset="-122"/>
                <a:sym typeface="华文细黑" pitchFamily="2" charset="-122"/>
              </a:rPr>
              <a:t>关系处理所有的像素点。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49313" y="1657350"/>
            <a:ext cx="7385050" cy="2851150"/>
          </a:xfrm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读入拍摄到的具有颜色扩散的图像，设其三个颜色分量分别为</a:t>
            </a:r>
            <a:r>
              <a:rPr lang="en-US" altLang="zh-CN" dirty="0" smtClean="0">
                <a:latin typeface="Times New Roman" pitchFamily="18" charset="0"/>
                <a:sym typeface="华文细黑" pitchFamily="2" charset="-122"/>
              </a:rPr>
              <a:t>R,G,B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。</a:t>
            </a:r>
          </a:p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分别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对每个点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求出某个颜色分量与其他两个颜色分量之间的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强度差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，即：</a:t>
            </a:r>
          </a:p>
          <a:p>
            <a:pPr marL="552450" indent="-552450" algn="l" eaLnBrk="1" hangingPunct="1">
              <a:buFont typeface="Wingdings" pitchFamily="2" charset="2"/>
              <a:buNone/>
            </a:pPr>
            <a:endParaRPr lang="zh-CN" altLang="en-US" sz="1600" b="1" dirty="0" smtClean="0">
              <a:latin typeface="华文细黑" pitchFamily="2" charset="-122"/>
              <a:ea typeface="华文细黑" pitchFamily="2" charset="-122"/>
              <a:sym typeface="华文细黑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3763" y="4921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ea typeface="+mn-ea"/>
                <a:cs typeface="Times New Roman" pitchFamily="18" charset="0"/>
                <a:sym typeface="黑体" pitchFamily="2" charset="-122"/>
              </a:rPr>
              <a:t>彩色补偿的算法步骤</a:t>
            </a:r>
          </a:p>
        </p:txBody>
      </p:sp>
      <p:grpSp>
        <p:nvGrpSpPr>
          <p:cNvPr id="54276" name="Group 7"/>
          <p:cNvGrpSpPr>
            <a:grpSpLocks noChangeAspect="1"/>
          </p:cNvGrpSpPr>
          <p:nvPr/>
        </p:nvGrpSpPr>
        <p:grpSpPr bwMode="auto">
          <a:xfrm>
            <a:off x="2555875" y="4292600"/>
            <a:ext cx="3481388" cy="1685925"/>
            <a:chOff x="1610" y="2704"/>
            <a:chExt cx="2193" cy="1062"/>
          </a:xfrm>
        </p:grpSpPr>
        <p:sp>
          <p:nvSpPr>
            <p:cNvPr id="54277" name="AutoShape 6"/>
            <p:cNvSpPr>
              <a:spLocks noChangeAspect="1" noChangeArrowheads="1" noTextEdit="1"/>
            </p:cNvSpPr>
            <p:nvPr/>
          </p:nvSpPr>
          <p:spPr bwMode="auto">
            <a:xfrm>
              <a:off x="1610" y="2704"/>
              <a:ext cx="2132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78" name="Rectangle 8"/>
            <p:cNvSpPr>
              <a:spLocks noChangeArrowheads="1"/>
            </p:cNvSpPr>
            <p:nvPr/>
          </p:nvSpPr>
          <p:spPr bwMode="auto">
            <a:xfrm>
              <a:off x="1643" y="3301"/>
              <a:ext cx="245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ï</a:t>
              </a:r>
              <a:endParaRPr lang="zh-CN" altLang="zh-CN"/>
            </a:p>
          </p:txBody>
        </p:sp>
        <p:sp>
          <p:nvSpPr>
            <p:cNvPr id="54279" name="Rectangle 9"/>
            <p:cNvSpPr>
              <a:spLocks noChangeArrowheads="1"/>
            </p:cNvSpPr>
            <p:nvPr/>
          </p:nvSpPr>
          <p:spPr bwMode="auto">
            <a:xfrm>
              <a:off x="1643" y="3442"/>
              <a:ext cx="245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î</a:t>
              </a:r>
              <a:endParaRPr lang="zh-CN" altLang="zh-CN"/>
            </a:p>
          </p:txBody>
        </p:sp>
        <p:sp>
          <p:nvSpPr>
            <p:cNvPr id="54280" name="Rectangle 10"/>
            <p:cNvSpPr>
              <a:spLocks noChangeArrowheads="1"/>
            </p:cNvSpPr>
            <p:nvPr/>
          </p:nvSpPr>
          <p:spPr bwMode="auto">
            <a:xfrm>
              <a:off x="1643" y="2924"/>
              <a:ext cx="245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ï</a:t>
              </a:r>
              <a:endParaRPr lang="zh-CN" altLang="zh-CN"/>
            </a:p>
          </p:txBody>
        </p:sp>
        <p:sp>
          <p:nvSpPr>
            <p:cNvPr id="54281" name="Rectangle 11"/>
            <p:cNvSpPr>
              <a:spLocks noChangeArrowheads="1"/>
            </p:cNvSpPr>
            <p:nvPr/>
          </p:nvSpPr>
          <p:spPr bwMode="auto">
            <a:xfrm>
              <a:off x="1643" y="3090"/>
              <a:ext cx="245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í</a:t>
              </a:r>
              <a:endParaRPr lang="zh-CN" altLang="zh-CN"/>
            </a:p>
          </p:txBody>
        </p:sp>
        <p:sp>
          <p:nvSpPr>
            <p:cNvPr id="54282" name="Rectangle 12"/>
            <p:cNvSpPr>
              <a:spLocks noChangeArrowheads="1"/>
            </p:cNvSpPr>
            <p:nvPr/>
          </p:nvSpPr>
          <p:spPr bwMode="auto">
            <a:xfrm>
              <a:off x="1643" y="2737"/>
              <a:ext cx="245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ì</a:t>
              </a:r>
              <a:endParaRPr lang="zh-CN" altLang="zh-CN"/>
            </a:p>
          </p:txBody>
        </p:sp>
        <p:sp>
          <p:nvSpPr>
            <p:cNvPr id="54283" name="Rectangle 13"/>
            <p:cNvSpPr>
              <a:spLocks noChangeArrowheads="1"/>
            </p:cNvSpPr>
            <p:nvPr/>
          </p:nvSpPr>
          <p:spPr bwMode="auto">
            <a:xfrm>
              <a:off x="3319" y="338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-</a:t>
              </a:r>
              <a:endParaRPr lang="zh-CN" altLang="zh-CN"/>
            </a:p>
          </p:txBody>
        </p:sp>
        <p:sp>
          <p:nvSpPr>
            <p:cNvPr id="54284" name="Rectangle 14"/>
            <p:cNvSpPr>
              <a:spLocks noChangeArrowheads="1"/>
            </p:cNvSpPr>
            <p:nvPr/>
          </p:nvSpPr>
          <p:spPr bwMode="auto">
            <a:xfrm>
              <a:off x="2898" y="338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zh-CN" altLang="zh-CN"/>
            </a:p>
          </p:txBody>
        </p:sp>
        <p:sp>
          <p:nvSpPr>
            <p:cNvPr id="54285" name="Rectangle 15"/>
            <p:cNvSpPr>
              <a:spLocks noChangeArrowheads="1"/>
            </p:cNvSpPr>
            <p:nvPr/>
          </p:nvSpPr>
          <p:spPr bwMode="auto">
            <a:xfrm>
              <a:off x="2481" y="338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-</a:t>
              </a:r>
              <a:endParaRPr lang="zh-CN" altLang="zh-CN"/>
            </a:p>
          </p:txBody>
        </p:sp>
        <p:sp>
          <p:nvSpPr>
            <p:cNvPr id="54286" name="Rectangle 16"/>
            <p:cNvSpPr>
              <a:spLocks noChangeArrowheads="1"/>
            </p:cNvSpPr>
            <p:nvPr/>
          </p:nvSpPr>
          <p:spPr bwMode="auto">
            <a:xfrm>
              <a:off x="2051" y="338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=</a:t>
              </a:r>
              <a:endParaRPr lang="zh-CN" altLang="zh-CN"/>
            </a:p>
          </p:txBody>
        </p:sp>
        <p:sp>
          <p:nvSpPr>
            <p:cNvPr id="54287" name="Rectangle 17"/>
            <p:cNvSpPr>
              <a:spLocks noChangeArrowheads="1"/>
            </p:cNvSpPr>
            <p:nvPr/>
          </p:nvSpPr>
          <p:spPr bwMode="auto">
            <a:xfrm>
              <a:off x="3321" y="305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-</a:t>
              </a:r>
              <a:endParaRPr lang="zh-CN" altLang="zh-CN"/>
            </a:p>
          </p:txBody>
        </p:sp>
        <p:sp>
          <p:nvSpPr>
            <p:cNvPr id="54288" name="Rectangle 18"/>
            <p:cNvSpPr>
              <a:spLocks noChangeArrowheads="1"/>
            </p:cNvSpPr>
            <p:nvPr/>
          </p:nvSpPr>
          <p:spPr bwMode="auto">
            <a:xfrm>
              <a:off x="2887" y="305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zh-CN" altLang="zh-CN"/>
            </a:p>
          </p:txBody>
        </p:sp>
        <p:sp>
          <p:nvSpPr>
            <p:cNvPr id="54289" name="Rectangle 19"/>
            <p:cNvSpPr>
              <a:spLocks noChangeArrowheads="1"/>
            </p:cNvSpPr>
            <p:nvPr/>
          </p:nvSpPr>
          <p:spPr bwMode="auto">
            <a:xfrm>
              <a:off x="2470" y="305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-</a:t>
              </a:r>
              <a:endParaRPr lang="zh-CN" altLang="zh-CN"/>
            </a:p>
          </p:txBody>
        </p:sp>
        <p:sp>
          <p:nvSpPr>
            <p:cNvPr id="54290" name="Rectangle 20"/>
            <p:cNvSpPr>
              <a:spLocks noChangeArrowheads="1"/>
            </p:cNvSpPr>
            <p:nvPr/>
          </p:nvSpPr>
          <p:spPr bwMode="auto">
            <a:xfrm>
              <a:off x="2025" y="3052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=</a:t>
              </a:r>
              <a:endParaRPr lang="zh-CN" altLang="zh-CN"/>
            </a:p>
          </p:txBody>
        </p:sp>
        <p:sp>
          <p:nvSpPr>
            <p:cNvPr id="54291" name="Rectangle 21"/>
            <p:cNvSpPr>
              <a:spLocks noChangeArrowheads="1"/>
            </p:cNvSpPr>
            <p:nvPr/>
          </p:nvSpPr>
          <p:spPr bwMode="auto">
            <a:xfrm>
              <a:off x="3296" y="2721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-</a:t>
              </a:r>
              <a:endParaRPr lang="zh-CN" altLang="zh-CN"/>
            </a:p>
          </p:txBody>
        </p:sp>
        <p:sp>
          <p:nvSpPr>
            <p:cNvPr id="54292" name="Rectangle 22"/>
            <p:cNvSpPr>
              <a:spLocks noChangeArrowheads="1"/>
            </p:cNvSpPr>
            <p:nvPr/>
          </p:nvSpPr>
          <p:spPr bwMode="auto">
            <a:xfrm>
              <a:off x="2875" y="2721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zh-CN" altLang="zh-CN"/>
            </a:p>
          </p:txBody>
        </p:sp>
        <p:sp>
          <p:nvSpPr>
            <p:cNvPr id="54293" name="Rectangle 23"/>
            <p:cNvSpPr>
              <a:spLocks noChangeArrowheads="1"/>
            </p:cNvSpPr>
            <p:nvPr/>
          </p:nvSpPr>
          <p:spPr bwMode="auto">
            <a:xfrm>
              <a:off x="2458" y="2721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-</a:t>
              </a:r>
              <a:endParaRPr lang="zh-CN" altLang="zh-CN"/>
            </a:p>
          </p:txBody>
        </p:sp>
        <p:sp>
          <p:nvSpPr>
            <p:cNvPr id="54294" name="Rectangle 24"/>
            <p:cNvSpPr>
              <a:spLocks noChangeArrowheads="1"/>
            </p:cNvSpPr>
            <p:nvPr/>
          </p:nvSpPr>
          <p:spPr bwMode="auto">
            <a:xfrm>
              <a:off x="2028" y="2721"/>
              <a:ext cx="257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  <a:latin typeface="Symbol" pitchFamily="18" charset="2"/>
                </a:rPr>
                <a:t>=</a:t>
              </a:r>
              <a:endParaRPr lang="zh-CN" altLang="zh-CN"/>
            </a:p>
          </p:txBody>
        </p:sp>
        <p:sp>
          <p:nvSpPr>
            <p:cNvPr id="54295" name="Rectangle 25"/>
            <p:cNvSpPr>
              <a:spLocks noChangeArrowheads="1"/>
            </p:cNvSpPr>
            <p:nvPr/>
          </p:nvSpPr>
          <p:spPr bwMode="auto">
            <a:xfrm>
              <a:off x="3639" y="340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)</a:t>
              </a:r>
              <a:endParaRPr lang="zh-CN" altLang="zh-CN"/>
            </a:p>
          </p:txBody>
        </p:sp>
        <p:sp>
          <p:nvSpPr>
            <p:cNvPr id="54296" name="Rectangle 26"/>
            <p:cNvSpPr>
              <a:spLocks noChangeArrowheads="1"/>
            </p:cNvSpPr>
            <p:nvPr/>
          </p:nvSpPr>
          <p:spPr bwMode="auto">
            <a:xfrm>
              <a:off x="3057" y="340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(</a:t>
              </a:r>
              <a:endParaRPr lang="zh-CN" altLang="zh-CN"/>
            </a:p>
          </p:txBody>
        </p:sp>
        <p:sp>
          <p:nvSpPr>
            <p:cNvPr id="54297" name="Rectangle 27"/>
            <p:cNvSpPr>
              <a:spLocks noChangeArrowheads="1"/>
            </p:cNvSpPr>
            <p:nvPr/>
          </p:nvSpPr>
          <p:spPr bwMode="auto">
            <a:xfrm>
              <a:off x="2788" y="340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)</a:t>
              </a:r>
              <a:endParaRPr lang="zh-CN" altLang="zh-CN"/>
            </a:p>
          </p:txBody>
        </p:sp>
        <p:sp>
          <p:nvSpPr>
            <p:cNvPr id="54298" name="Rectangle 28"/>
            <p:cNvSpPr>
              <a:spLocks noChangeArrowheads="1"/>
            </p:cNvSpPr>
            <p:nvPr/>
          </p:nvSpPr>
          <p:spPr bwMode="auto">
            <a:xfrm>
              <a:off x="2219" y="340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(</a:t>
              </a:r>
              <a:endParaRPr lang="zh-CN" altLang="zh-CN"/>
            </a:p>
          </p:txBody>
        </p:sp>
        <p:sp>
          <p:nvSpPr>
            <p:cNvPr id="54299" name="Rectangle 29"/>
            <p:cNvSpPr>
              <a:spLocks noChangeArrowheads="1"/>
            </p:cNvSpPr>
            <p:nvPr/>
          </p:nvSpPr>
          <p:spPr bwMode="auto">
            <a:xfrm>
              <a:off x="3628" y="307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)</a:t>
              </a:r>
              <a:endParaRPr lang="zh-CN" altLang="zh-CN"/>
            </a:p>
          </p:txBody>
        </p:sp>
        <p:sp>
          <p:nvSpPr>
            <p:cNvPr id="54300" name="Rectangle 30"/>
            <p:cNvSpPr>
              <a:spLocks noChangeArrowheads="1"/>
            </p:cNvSpPr>
            <p:nvPr/>
          </p:nvSpPr>
          <p:spPr bwMode="auto">
            <a:xfrm>
              <a:off x="3045" y="307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(</a:t>
              </a:r>
              <a:endParaRPr lang="zh-CN" altLang="zh-CN"/>
            </a:p>
          </p:txBody>
        </p:sp>
        <p:sp>
          <p:nvSpPr>
            <p:cNvPr id="54301" name="Rectangle 31"/>
            <p:cNvSpPr>
              <a:spLocks noChangeArrowheads="1"/>
            </p:cNvSpPr>
            <p:nvPr/>
          </p:nvSpPr>
          <p:spPr bwMode="auto">
            <a:xfrm>
              <a:off x="2777" y="307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)</a:t>
              </a:r>
              <a:endParaRPr lang="zh-CN" altLang="zh-CN"/>
            </a:p>
          </p:txBody>
        </p:sp>
        <p:sp>
          <p:nvSpPr>
            <p:cNvPr id="54302" name="Rectangle 32"/>
            <p:cNvSpPr>
              <a:spLocks noChangeArrowheads="1"/>
            </p:cNvSpPr>
            <p:nvPr/>
          </p:nvSpPr>
          <p:spPr bwMode="auto">
            <a:xfrm>
              <a:off x="2194" y="3078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(</a:t>
              </a:r>
              <a:endParaRPr lang="zh-CN" altLang="zh-CN"/>
            </a:p>
          </p:txBody>
        </p:sp>
        <p:sp>
          <p:nvSpPr>
            <p:cNvPr id="54303" name="Rectangle 33"/>
            <p:cNvSpPr>
              <a:spLocks noChangeArrowheads="1"/>
            </p:cNvSpPr>
            <p:nvPr/>
          </p:nvSpPr>
          <p:spPr bwMode="auto">
            <a:xfrm>
              <a:off x="3616" y="2747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)</a:t>
              </a:r>
              <a:endParaRPr lang="zh-CN" altLang="zh-CN"/>
            </a:p>
          </p:txBody>
        </p:sp>
        <p:sp>
          <p:nvSpPr>
            <p:cNvPr id="54304" name="Rectangle 34"/>
            <p:cNvSpPr>
              <a:spLocks noChangeArrowheads="1"/>
            </p:cNvSpPr>
            <p:nvPr/>
          </p:nvSpPr>
          <p:spPr bwMode="auto">
            <a:xfrm>
              <a:off x="3034" y="2747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(</a:t>
              </a:r>
              <a:endParaRPr lang="zh-CN" altLang="zh-CN"/>
            </a:p>
          </p:txBody>
        </p:sp>
        <p:sp>
          <p:nvSpPr>
            <p:cNvPr id="54305" name="Rectangle 35"/>
            <p:cNvSpPr>
              <a:spLocks noChangeArrowheads="1"/>
            </p:cNvSpPr>
            <p:nvPr/>
          </p:nvSpPr>
          <p:spPr bwMode="auto">
            <a:xfrm>
              <a:off x="2765" y="2747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)</a:t>
              </a:r>
              <a:endParaRPr lang="zh-CN" altLang="zh-CN"/>
            </a:p>
          </p:txBody>
        </p:sp>
        <p:sp>
          <p:nvSpPr>
            <p:cNvPr id="54306" name="Rectangle 36"/>
            <p:cNvSpPr>
              <a:spLocks noChangeArrowheads="1"/>
            </p:cNvSpPr>
            <p:nvPr/>
          </p:nvSpPr>
          <p:spPr bwMode="auto">
            <a:xfrm>
              <a:off x="2196" y="2747"/>
              <a:ext cx="16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>
                  <a:solidFill>
                    <a:srgbClr val="000000"/>
                  </a:solidFill>
                </a:rPr>
                <a:t>(</a:t>
              </a:r>
              <a:endParaRPr lang="zh-CN" altLang="zh-CN"/>
            </a:p>
          </p:txBody>
        </p:sp>
        <p:sp>
          <p:nvSpPr>
            <p:cNvPr id="54307" name="Rectangle 37"/>
            <p:cNvSpPr>
              <a:spLocks noChangeArrowheads="1"/>
            </p:cNvSpPr>
            <p:nvPr/>
          </p:nvSpPr>
          <p:spPr bwMode="auto">
            <a:xfrm>
              <a:off x="3470" y="3408"/>
              <a:ext cx="252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G</a:t>
              </a:r>
              <a:endParaRPr lang="zh-CN" altLang="zh-CN"/>
            </a:p>
          </p:txBody>
        </p:sp>
        <p:sp>
          <p:nvSpPr>
            <p:cNvPr id="54308" name="Rectangle 38"/>
            <p:cNvSpPr>
              <a:spLocks noChangeArrowheads="1"/>
            </p:cNvSpPr>
            <p:nvPr/>
          </p:nvSpPr>
          <p:spPr bwMode="auto">
            <a:xfrm>
              <a:off x="3143" y="3408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B</a:t>
              </a:r>
              <a:endParaRPr lang="zh-CN" altLang="zh-CN"/>
            </a:p>
          </p:txBody>
        </p:sp>
        <p:sp>
          <p:nvSpPr>
            <p:cNvPr id="54309" name="Rectangle 39"/>
            <p:cNvSpPr>
              <a:spLocks noChangeArrowheads="1"/>
            </p:cNvSpPr>
            <p:nvPr/>
          </p:nvSpPr>
          <p:spPr bwMode="auto">
            <a:xfrm>
              <a:off x="2647" y="3408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R</a:t>
              </a:r>
              <a:endParaRPr lang="zh-CN" altLang="zh-CN"/>
            </a:p>
          </p:txBody>
        </p:sp>
        <p:sp>
          <p:nvSpPr>
            <p:cNvPr id="54310" name="Rectangle 40"/>
            <p:cNvSpPr>
              <a:spLocks noChangeArrowheads="1"/>
            </p:cNvSpPr>
            <p:nvPr/>
          </p:nvSpPr>
          <p:spPr bwMode="auto">
            <a:xfrm>
              <a:off x="2306" y="3408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B</a:t>
              </a:r>
              <a:endParaRPr lang="zh-CN" altLang="zh-CN"/>
            </a:p>
          </p:txBody>
        </p:sp>
        <p:sp>
          <p:nvSpPr>
            <p:cNvPr id="54311" name="Rectangle 41"/>
            <p:cNvSpPr>
              <a:spLocks noChangeArrowheads="1"/>
            </p:cNvSpPr>
            <p:nvPr/>
          </p:nvSpPr>
          <p:spPr bwMode="auto">
            <a:xfrm>
              <a:off x="1842" y="3420"/>
              <a:ext cx="100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0" i="1">
                  <a:solidFill>
                    <a:srgbClr val="000000"/>
                  </a:solidFill>
                </a:rPr>
                <a:t>e</a:t>
              </a:r>
              <a:endParaRPr lang="zh-CN" altLang="zh-CN"/>
            </a:p>
          </p:txBody>
        </p:sp>
        <p:sp>
          <p:nvSpPr>
            <p:cNvPr id="54312" name="Rectangle 42"/>
            <p:cNvSpPr>
              <a:spLocks noChangeArrowheads="1"/>
            </p:cNvSpPr>
            <p:nvPr/>
          </p:nvSpPr>
          <p:spPr bwMode="auto">
            <a:xfrm>
              <a:off x="3486" y="3078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R</a:t>
              </a:r>
              <a:endParaRPr lang="zh-CN" altLang="zh-CN"/>
            </a:p>
          </p:txBody>
        </p:sp>
        <p:sp>
          <p:nvSpPr>
            <p:cNvPr id="54313" name="Rectangle 43"/>
            <p:cNvSpPr>
              <a:spLocks noChangeArrowheads="1"/>
            </p:cNvSpPr>
            <p:nvPr/>
          </p:nvSpPr>
          <p:spPr bwMode="auto">
            <a:xfrm>
              <a:off x="3118" y="3078"/>
              <a:ext cx="252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G</a:t>
              </a:r>
              <a:endParaRPr lang="zh-CN" altLang="zh-CN"/>
            </a:p>
          </p:txBody>
        </p:sp>
        <p:sp>
          <p:nvSpPr>
            <p:cNvPr id="54314" name="Rectangle 44"/>
            <p:cNvSpPr>
              <a:spLocks noChangeArrowheads="1"/>
            </p:cNvSpPr>
            <p:nvPr/>
          </p:nvSpPr>
          <p:spPr bwMode="auto">
            <a:xfrm>
              <a:off x="2635" y="3078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B</a:t>
              </a:r>
              <a:endParaRPr lang="zh-CN" altLang="zh-CN"/>
            </a:p>
          </p:txBody>
        </p:sp>
        <p:sp>
          <p:nvSpPr>
            <p:cNvPr id="54315" name="Rectangle 45"/>
            <p:cNvSpPr>
              <a:spLocks noChangeArrowheads="1"/>
            </p:cNvSpPr>
            <p:nvPr/>
          </p:nvSpPr>
          <p:spPr bwMode="auto">
            <a:xfrm>
              <a:off x="2266" y="3078"/>
              <a:ext cx="252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G</a:t>
              </a:r>
              <a:endParaRPr lang="zh-CN" altLang="zh-CN"/>
            </a:p>
          </p:txBody>
        </p:sp>
        <p:sp>
          <p:nvSpPr>
            <p:cNvPr id="54316" name="Rectangle 46"/>
            <p:cNvSpPr>
              <a:spLocks noChangeArrowheads="1"/>
            </p:cNvSpPr>
            <p:nvPr/>
          </p:nvSpPr>
          <p:spPr bwMode="auto">
            <a:xfrm>
              <a:off x="1762" y="3078"/>
              <a:ext cx="190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e</a:t>
              </a:r>
              <a:endParaRPr lang="zh-CN" altLang="zh-CN"/>
            </a:p>
          </p:txBody>
        </p:sp>
        <p:sp>
          <p:nvSpPr>
            <p:cNvPr id="54317" name="Rectangle 47"/>
            <p:cNvSpPr>
              <a:spLocks noChangeArrowheads="1"/>
            </p:cNvSpPr>
            <p:nvPr/>
          </p:nvSpPr>
          <p:spPr bwMode="auto">
            <a:xfrm>
              <a:off x="3447" y="2747"/>
              <a:ext cx="252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G</a:t>
              </a:r>
              <a:endParaRPr lang="zh-CN" altLang="zh-CN"/>
            </a:p>
          </p:txBody>
        </p:sp>
        <p:sp>
          <p:nvSpPr>
            <p:cNvPr id="54318" name="Rectangle 48"/>
            <p:cNvSpPr>
              <a:spLocks noChangeArrowheads="1"/>
            </p:cNvSpPr>
            <p:nvPr/>
          </p:nvSpPr>
          <p:spPr bwMode="auto">
            <a:xfrm>
              <a:off x="3120" y="2747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R</a:t>
              </a:r>
              <a:endParaRPr lang="zh-CN" altLang="zh-CN"/>
            </a:p>
          </p:txBody>
        </p:sp>
        <p:sp>
          <p:nvSpPr>
            <p:cNvPr id="54319" name="Rectangle 49"/>
            <p:cNvSpPr>
              <a:spLocks noChangeArrowheads="1"/>
            </p:cNvSpPr>
            <p:nvPr/>
          </p:nvSpPr>
          <p:spPr bwMode="auto">
            <a:xfrm>
              <a:off x="2624" y="2747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B</a:t>
              </a:r>
              <a:endParaRPr lang="zh-CN" altLang="zh-CN"/>
            </a:p>
          </p:txBody>
        </p:sp>
        <p:sp>
          <p:nvSpPr>
            <p:cNvPr id="54320" name="Rectangle 50"/>
            <p:cNvSpPr>
              <a:spLocks noChangeArrowheads="1"/>
            </p:cNvSpPr>
            <p:nvPr/>
          </p:nvSpPr>
          <p:spPr bwMode="auto">
            <a:xfrm>
              <a:off x="2283" y="2747"/>
              <a:ext cx="2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R</a:t>
              </a:r>
              <a:endParaRPr lang="zh-CN" altLang="zh-CN"/>
            </a:p>
          </p:txBody>
        </p:sp>
        <p:sp>
          <p:nvSpPr>
            <p:cNvPr id="54321" name="Rectangle 51"/>
            <p:cNvSpPr>
              <a:spLocks noChangeArrowheads="1"/>
            </p:cNvSpPr>
            <p:nvPr/>
          </p:nvSpPr>
          <p:spPr bwMode="auto">
            <a:xfrm>
              <a:off x="1773" y="2747"/>
              <a:ext cx="190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b="0" i="1">
                  <a:solidFill>
                    <a:srgbClr val="000000"/>
                  </a:solidFill>
                </a:rPr>
                <a:t>e</a:t>
              </a:r>
              <a:endParaRPr lang="zh-CN" altLang="zh-CN"/>
            </a:p>
          </p:txBody>
        </p:sp>
        <p:sp>
          <p:nvSpPr>
            <p:cNvPr id="54322" name="Rectangle 52"/>
            <p:cNvSpPr>
              <a:spLocks noChangeArrowheads="1"/>
            </p:cNvSpPr>
            <p:nvPr/>
          </p:nvSpPr>
          <p:spPr bwMode="auto">
            <a:xfrm>
              <a:off x="1895" y="3545"/>
              <a:ext cx="13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1600" b="0" i="1">
                  <a:solidFill>
                    <a:srgbClr val="000000"/>
                  </a:solidFill>
                </a:rPr>
                <a:t>B</a:t>
              </a:r>
              <a:endParaRPr lang="zh-CN" altLang="zh-CN"/>
            </a:p>
          </p:txBody>
        </p:sp>
        <p:sp>
          <p:nvSpPr>
            <p:cNvPr id="54323" name="Rectangle 53"/>
            <p:cNvSpPr>
              <a:spLocks noChangeArrowheads="1"/>
            </p:cNvSpPr>
            <p:nvPr/>
          </p:nvSpPr>
          <p:spPr bwMode="auto">
            <a:xfrm>
              <a:off x="1854" y="3214"/>
              <a:ext cx="153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1600" b="0" i="1">
                  <a:solidFill>
                    <a:srgbClr val="000000"/>
                  </a:solidFill>
                </a:rPr>
                <a:t>G</a:t>
              </a:r>
              <a:endParaRPr lang="zh-CN" altLang="zh-CN"/>
            </a:p>
          </p:txBody>
        </p:sp>
        <p:sp>
          <p:nvSpPr>
            <p:cNvPr id="54324" name="Rectangle 54"/>
            <p:cNvSpPr>
              <a:spLocks noChangeArrowheads="1"/>
            </p:cNvSpPr>
            <p:nvPr/>
          </p:nvSpPr>
          <p:spPr bwMode="auto">
            <a:xfrm>
              <a:off x="1872" y="2883"/>
              <a:ext cx="138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1600" b="0" i="1">
                  <a:solidFill>
                    <a:srgbClr val="000000"/>
                  </a:solidFill>
                </a:rPr>
                <a:t>R</a:t>
              </a:r>
              <a:endParaRPr lang="zh-CN" altLang="zh-CN"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90550" y="1806575"/>
            <a:ext cx="7981950" cy="2446338"/>
          </a:xfrm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AutoNum type="arabicPeriod" startAt="3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分别求出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强度差的最大值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（即寻找画面中应该为</a:t>
            </a: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纯红、纯绿、纯蓝色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的点。可能是单个点，也可能是多个点）如下：</a:t>
            </a:r>
          </a:p>
        </p:txBody>
      </p:sp>
      <p:pic>
        <p:nvPicPr>
          <p:cNvPr id="10244" name="Object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5738" y="3805238"/>
            <a:ext cx="3382962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 Box 5"/>
          <p:cNvSpPr>
            <a:spLocks noChangeArrowheads="1"/>
          </p:cNvSpPr>
          <p:nvPr/>
        </p:nvSpPr>
        <p:spPr bwMode="auto">
          <a:xfrm>
            <a:off x="4416425" y="3914775"/>
            <a:ext cx="4205288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cs typeface="Times New Roman" pitchFamily="18" charset="0"/>
              </a:rPr>
              <a:t>（红色的可能点）</a:t>
            </a:r>
          </a:p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CC00"/>
                </a:solidFill>
                <a:cs typeface="Times New Roman" pitchFamily="18" charset="0"/>
              </a:rPr>
              <a:t>（绿色的可能点）</a:t>
            </a:r>
          </a:p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00FF"/>
                </a:solidFill>
                <a:cs typeface="Times New Roman" pitchFamily="18" charset="0"/>
              </a:rPr>
              <a:t>（蓝色的可能点）</a:t>
            </a:r>
            <a:endParaRPr lang="zh-CN" altLang="en-US" sz="3200"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3763" y="4921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ea typeface="+mn-ea"/>
                <a:cs typeface="Times New Roman" pitchFamily="18" charset="0"/>
                <a:sym typeface="黑体" pitchFamily="2" charset="-122"/>
              </a:rPr>
              <a:t>彩色补偿的算法步骤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0" autoUpdateAnimBg="0"/>
      <p:bldP spid="10245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1825" y="1760475"/>
            <a:ext cx="7900988" cy="1944687"/>
          </a:xfrm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ea typeface="华文细黑" pitchFamily="2" charset="-122"/>
                <a:sym typeface="华文细黑" pitchFamily="2" charset="-122"/>
              </a:rPr>
              <a:t>4.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  <a:sym typeface="华文细黑" pitchFamily="2" charset="-122"/>
              </a:rPr>
              <a:t>   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在三个强度差分量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e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R</a:t>
            </a:r>
            <a:r>
              <a:rPr lang="zh-CN" altLang="en-US" i="1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，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e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G</a:t>
            </a:r>
            <a:r>
              <a:rPr lang="zh-CN" altLang="en-US" i="1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，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e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B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中，分别找出等于其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最大值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像素集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，并分别求出其</a:t>
            </a:r>
            <a:r>
              <a:rPr lang="zh-CN" altLang="en-US" b="1" u="sng" dirty="0" smtClean="0">
                <a:solidFill>
                  <a:srgbClr val="FF0000"/>
                </a:solidFill>
                <a:latin typeface="宋体" pitchFamily="2" charset="-122"/>
                <a:sym typeface="华文细黑" pitchFamily="2" charset="-122"/>
              </a:rPr>
              <a:t>像素的</a:t>
            </a:r>
            <a:r>
              <a:rPr lang="zh-CN" altLang="en-US" b="1" u="sng" dirty="0">
                <a:solidFill>
                  <a:srgbClr val="FF0000"/>
                </a:solidFill>
                <a:latin typeface="宋体" pitchFamily="2" charset="-122"/>
                <a:sym typeface="华文细黑" pitchFamily="2" charset="-122"/>
              </a:rPr>
              <a:t>颜色</a:t>
            </a:r>
            <a:r>
              <a:rPr lang="zh-CN" altLang="en-US" b="1" u="sng" dirty="0" smtClean="0">
                <a:solidFill>
                  <a:srgbClr val="FF0000"/>
                </a:solidFill>
                <a:latin typeface="宋体" pitchFamily="2" charset="-122"/>
                <a:sym typeface="华文细黑" pitchFamily="2" charset="-122"/>
              </a:rPr>
              <a:t>均值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如下：</a:t>
            </a:r>
            <a:endParaRPr lang="zh-CN" altLang="en-US" dirty="0" smtClean="0">
              <a:latin typeface="宋体" pitchFamily="2" charset="-122"/>
            </a:endParaRPr>
          </a:p>
        </p:txBody>
      </p:sp>
      <p:pic>
        <p:nvPicPr>
          <p:cNvPr id="11268" name="Object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825" y="3887788"/>
            <a:ext cx="265271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Object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0238" y="3848100"/>
            <a:ext cx="281622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Object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8063" y="3887788"/>
            <a:ext cx="2790825" cy="16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3763" y="4921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ea typeface="+mn-ea"/>
                <a:cs typeface="Times New Roman" pitchFamily="18" charset="0"/>
                <a:sym typeface="黑体" pitchFamily="2" charset="-122"/>
              </a:rPr>
              <a:t>彩色补偿的算法步骤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28241" y="5579706"/>
            <a:ext cx="7900988" cy="80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52450" marR="0" lvl="0" indent="-5524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  <a:sym typeface="Calibri" pitchFamily="34" charset="0"/>
              </a:rPr>
              <a:t>    红            绿             蓝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0" autoUpdateAnimBg="0"/>
      <p:bldP spid="8" grpId="0" build="p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47700" y="1428750"/>
            <a:ext cx="8172450" cy="1746250"/>
          </a:xfrm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mtClean="0">
                <a:latin typeface="Times New Roman" pitchFamily="18" charset="0"/>
                <a:sym typeface="华文细黑" pitchFamily="2" charset="-122"/>
              </a:rPr>
              <a:t>5.</a:t>
            </a:r>
            <a:r>
              <a:rPr lang="en-US" altLang="zh-CN" smtClean="0">
                <a:latin typeface="宋体" pitchFamily="2" charset="-122"/>
                <a:sym typeface="华文细黑" pitchFamily="2" charset="-122"/>
              </a:rPr>
              <a:t> </a:t>
            </a:r>
            <a:r>
              <a:rPr lang="zh-CN" altLang="en-US" smtClean="0">
                <a:latin typeface="宋体" pitchFamily="2" charset="-122"/>
                <a:sym typeface="华文细黑" pitchFamily="2" charset="-122"/>
              </a:rPr>
              <a:t>将该三组点设为在没有颜色扩散的情况下，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应该是纯红、纯绿、纯蓝色</a:t>
            </a:r>
            <a:r>
              <a:rPr lang="zh-CN" altLang="en-US" smtClean="0">
                <a:latin typeface="宋体" pitchFamily="2" charset="-122"/>
                <a:sym typeface="华文细黑" pitchFamily="2" charset="-122"/>
              </a:rPr>
              <a:t>的点，即：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77888" y="2803525"/>
            <a:ext cx="1992312" cy="1587500"/>
            <a:chOff x="-348" y="0"/>
            <a:chExt cx="1255" cy="1000"/>
          </a:xfrm>
        </p:grpSpPr>
        <p:pic>
          <p:nvPicPr>
            <p:cNvPr id="57362" name="Object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2" y="0"/>
              <a:ext cx="635" cy="243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57363" name="AutoShape 7"/>
            <p:cNvSpPr>
              <a:spLocks noChangeArrowheads="1"/>
            </p:cNvSpPr>
            <p:nvPr/>
          </p:nvSpPr>
          <p:spPr bwMode="auto">
            <a:xfrm>
              <a:off x="544" y="318"/>
              <a:ext cx="227" cy="363"/>
            </a:xfrm>
            <a:prstGeom prst="downArrow">
              <a:avLst>
                <a:gd name="adj1" fmla="val 50000"/>
                <a:gd name="adj2" fmla="val 3997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57364" name="Text Box 8"/>
            <p:cNvSpPr>
              <a:spLocks noChangeArrowheads="1"/>
            </p:cNvSpPr>
            <p:nvPr/>
          </p:nvSpPr>
          <p:spPr bwMode="auto">
            <a:xfrm>
              <a:off x="-348" y="272"/>
              <a:ext cx="58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solidFill>
                    <a:srgbClr val="FF0000"/>
                  </a:solidFill>
                  <a:ea typeface="华文细黑" pitchFamily="2" charset="-122"/>
                </a:rPr>
                <a:t>理想值应该为</a:t>
              </a:r>
              <a:endParaRPr lang="zh-CN" altLang="en-US"/>
            </a:p>
          </p:txBody>
        </p:sp>
        <p:pic>
          <p:nvPicPr>
            <p:cNvPr id="57365" name="Object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" y="784"/>
              <a:ext cx="540" cy="216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314700" y="2789238"/>
            <a:ext cx="1763713" cy="1573212"/>
            <a:chOff x="-204" y="0"/>
            <a:chExt cx="1111" cy="991"/>
          </a:xfrm>
        </p:grpSpPr>
        <p:pic>
          <p:nvPicPr>
            <p:cNvPr id="57358" name="Object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2" y="0"/>
              <a:ext cx="635" cy="224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57359" name="AutoShape 17"/>
            <p:cNvSpPr>
              <a:spLocks noChangeArrowheads="1"/>
            </p:cNvSpPr>
            <p:nvPr/>
          </p:nvSpPr>
          <p:spPr bwMode="auto">
            <a:xfrm>
              <a:off x="544" y="309"/>
              <a:ext cx="227" cy="363"/>
            </a:xfrm>
            <a:prstGeom prst="downArrow">
              <a:avLst>
                <a:gd name="adj1" fmla="val 50000"/>
                <a:gd name="adj2" fmla="val 39978"/>
              </a:avLst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57360" name="Text Box 18"/>
            <p:cNvSpPr>
              <a:spLocks noChangeArrowheads="1"/>
            </p:cNvSpPr>
            <p:nvPr/>
          </p:nvSpPr>
          <p:spPr bwMode="auto">
            <a:xfrm>
              <a:off x="-204" y="251"/>
              <a:ext cx="58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solidFill>
                    <a:srgbClr val="00CC00"/>
                  </a:solidFill>
                  <a:ea typeface="华文细黑" pitchFamily="2" charset="-122"/>
                </a:rPr>
                <a:t>理想值应该为</a:t>
              </a:r>
              <a:endParaRPr lang="zh-CN" altLang="en-US"/>
            </a:p>
          </p:txBody>
        </p:sp>
        <p:pic>
          <p:nvPicPr>
            <p:cNvPr id="57361" name="Object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2" y="775"/>
              <a:ext cx="594" cy="216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408613" y="2776538"/>
            <a:ext cx="1839912" cy="1585912"/>
            <a:chOff x="-252" y="0"/>
            <a:chExt cx="1159" cy="999"/>
          </a:xfrm>
        </p:grpSpPr>
        <p:pic>
          <p:nvPicPr>
            <p:cNvPr id="57354" name="Object 2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2" y="0"/>
              <a:ext cx="635" cy="241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57355" name="AutoShape 22"/>
            <p:cNvSpPr>
              <a:spLocks noChangeArrowheads="1"/>
            </p:cNvSpPr>
            <p:nvPr/>
          </p:nvSpPr>
          <p:spPr bwMode="auto">
            <a:xfrm>
              <a:off x="544" y="317"/>
              <a:ext cx="227" cy="363"/>
            </a:xfrm>
            <a:prstGeom prst="downArrow">
              <a:avLst>
                <a:gd name="adj1" fmla="val 50000"/>
                <a:gd name="adj2" fmla="val 39978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solidFill>
                  <a:srgbClr val="000000"/>
                </a:solidFill>
                <a:sym typeface="宋体" pitchFamily="2" charset="-122"/>
              </a:endParaRPr>
            </a:p>
          </p:txBody>
        </p:sp>
        <p:sp>
          <p:nvSpPr>
            <p:cNvPr id="57356" name="Text Box 23"/>
            <p:cNvSpPr>
              <a:spLocks noChangeArrowheads="1"/>
            </p:cNvSpPr>
            <p:nvPr/>
          </p:nvSpPr>
          <p:spPr bwMode="auto">
            <a:xfrm>
              <a:off x="-252" y="271"/>
              <a:ext cx="58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solidFill>
                    <a:srgbClr val="0000FF"/>
                  </a:solidFill>
                  <a:ea typeface="华文细黑" pitchFamily="2" charset="-122"/>
                </a:rPr>
                <a:t>理想值应该为</a:t>
              </a:r>
              <a:endParaRPr lang="zh-CN" altLang="en-US"/>
            </a:p>
          </p:txBody>
        </p:sp>
        <p:pic>
          <p:nvPicPr>
            <p:cNvPr id="57357" name="Object 2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6" y="783"/>
              <a:ext cx="567" cy="216"/>
            </a:xfrm>
            <a:prstGeom prst="rect">
              <a:avLst/>
            </a:prstGeom>
            <a:solidFill>
              <a:srgbClr val="FFD1FF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73113" y="4457700"/>
            <a:ext cx="755967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0" kern="0" dirty="0">
                <a:ea typeface="华文细黑" pitchFamily="2" charset="-122"/>
                <a:sym typeface="华文细黑" pitchFamily="2" charset="-122"/>
              </a:rPr>
              <a:t>6. </a:t>
            </a:r>
            <a:r>
              <a:rPr lang="en-US" altLang="zh-CN" sz="3200" kern="0" dirty="0">
                <a:ea typeface="华文细黑" pitchFamily="2" charset="-122"/>
                <a:sym typeface="华文细黑" pitchFamily="2" charset="-122"/>
              </a:rPr>
              <a:t> </a:t>
            </a:r>
            <a:r>
              <a:rPr lang="en-US" altLang="zh-CN" sz="3200" kern="0" dirty="0">
                <a:latin typeface="宋体" pitchFamily="2" charset="-122"/>
                <a:ea typeface="+mn-ea"/>
                <a:sym typeface="华文细黑" pitchFamily="2" charset="-122"/>
              </a:rPr>
              <a:t> 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所以可构造彩色补偿变换矩阵如下：</a:t>
            </a:r>
          </a:p>
        </p:txBody>
      </p:sp>
      <p:pic>
        <p:nvPicPr>
          <p:cNvPr id="20" name="Object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87475" y="5095875"/>
            <a:ext cx="2801938" cy="16684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1" name="Object 2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96682" y="5095874"/>
            <a:ext cx="2951162" cy="16684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023938" y="268288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ea typeface="+mn-ea"/>
                <a:cs typeface="Times New Roman" pitchFamily="18" charset="0"/>
                <a:sym typeface="黑体" pitchFamily="2" charset="-122"/>
              </a:rPr>
              <a:t>彩色补偿的算法步骤</a:t>
            </a:r>
          </a:p>
        </p:txBody>
      </p:sp>
      <p:cxnSp>
        <p:nvCxnSpPr>
          <p:cNvPr id="6" name="直接箭头连接符 5"/>
          <p:cNvCxnSpPr>
            <a:endCxn id="21" idx="1"/>
          </p:cNvCxnSpPr>
          <p:nvPr/>
        </p:nvCxnSpPr>
        <p:spPr bwMode="auto">
          <a:xfrm>
            <a:off x="4360244" y="5930105"/>
            <a:ext cx="836438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bldLvl="0" autoUpdateAnimBg="0"/>
      <p:bldP spid="19" grpId="0" build="p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73113" y="2152650"/>
            <a:ext cx="2447925" cy="719138"/>
          </a:xfrm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7.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 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  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设原图为</a:t>
            </a:r>
          </a:p>
        </p:txBody>
      </p:sp>
      <p:pic>
        <p:nvPicPr>
          <p:cNvPr id="14340" name="Object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6575" y="2032000"/>
            <a:ext cx="1995488" cy="14017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981075" y="3421063"/>
            <a:ext cx="34575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2450" indent="-55245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zh-CN" altLang="en-US" sz="3200" b="0">
                <a:solidFill>
                  <a:srgbClr val="000000"/>
                </a:solidFill>
                <a:ea typeface="+mn-ea"/>
                <a:cs typeface="Times New Roman" pitchFamily="18" charset="0"/>
                <a:sym typeface="华文细黑" pitchFamily="2" charset="-122"/>
              </a:rPr>
              <a:t>  补偿后的图像为</a:t>
            </a:r>
          </a:p>
        </p:txBody>
      </p:sp>
      <p:pic>
        <p:nvPicPr>
          <p:cNvPr id="14342" name="Object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5963" y="3467100"/>
            <a:ext cx="2081212" cy="14970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4343" name="Text Box 10"/>
          <p:cNvSpPr>
            <a:spLocks noChangeArrowheads="1"/>
          </p:cNvSpPr>
          <p:nvPr/>
        </p:nvSpPr>
        <p:spPr bwMode="auto">
          <a:xfrm>
            <a:off x="1565275" y="4672013"/>
            <a:ext cx="165576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altLang="zh-CN" sz="3200" b="0" dirty="0" smtClean="0">
              <a:solidFill>
                <a:srgbClr val="000000"/>
              </a:solidFill>
              <a:ea typeface="+mn-ea"/>
              <a:cs typeface="Times New Roman" pitchFamily="18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200" b="0" dirty="0" smtClean="0">
                <a:solidFill>
                  <a:srgbClr val="000000"/>
                </a:solidFill>
                <a:ea typeface="+mn-ea"/>
                <a:cs typeface="Times New Roman" pitchFamily="18" charset="0"/>
              </a:rPr>
              <a:t>则</a:t>
            </a:r>
            <a:r>
              <a:rPr lang="zh-CN" altLang="en-US" sz="2800" b="0" dirty="0">
                <a:solidFill>
                  <a:srgbClr val="000000"/>
                </a:solidFill>
                <a:ea typeface="+mn-ea"/>
                <a:cs typeface="Times New Roman" pitchFamily="18" charset="0"/>
              </a:rPr>
              <a:t>：</a:t>
            </a:r>
            <a:endParaRPr lang="zh-CN" altLang="en-US" dirty="0">
              <a:ea typeface="+mn-ea"/>
              <a:cs typeface="Times New Roman" pitchFamily="18" charset="0"/>
            </a:endParaRPr>
          </a:p>
        </p:txBody>
      </p:sp>
      <p:pic>
        <p:nvPicPr>
          <p:cNvPr id="14344" name="Object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3388" y="5460730"/>
            <a:ext cx="1800225" cy="465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3763" y="4921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ea typeface="+mn-ea"/>
                <a:cs typeface="Times New Roman" pitchFamily="18" charset="0"/>
                <a:sym typeface="黑体" pitchFamily="2" charset="-122"/>
              </a:rPr>
              <a:t>彩色补偿的算法步骤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7372953" y="2512194"/>
            <a:ext cx="9624" cy="193467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 bwMode="auto">
          <a:xfrm>
            <a:off x="4312444" y="5265738"/>
            <a:ext cx="633413" cy="7655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bldLvl="0" autoUpdateAnimBg="0"/>
      <p:bldP spid="14341" grpId="0" bldLvl="0" autoUpdateAnimBg="0"/>
      <p:bldP spid="14343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620713"/>
            <a:ext cx="6330950" cy="863600"/>
          </a:xfrm>
        </p:spPr>
        <p:txBody>
          <a:bodyPr/>
          <a:lstStyle/>
          <a:p>
            <a:pPr marL="0" indent="0" eaLnBrk="1" hangingPunct="1"/>
            <a:r>
              <a:rPr lang="zh-CN" b="1" smtClean="0">
                <a:latin typeface="Times New Roman" pitchFamily="18" charset="0"/>
                <a:cs typeface="Times New Roman" pitchFamily="18" charset="0"/>
                <a:sym typeface="黑体" pitchFamily="2" charset="-122"/>
              </a:rPr>
              <a:t>彩色图像的常规处理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906463" y="1758950"/>
            <a:ext cx="7527925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altLang="en-US" sz="3200" b="0" dirty="0">
                <a:cs typeface="Times New Roman" pitchFamily="18" charset="0"/>
                <a:sym typeface="华文细黑" pitchFamily="2" charset="-122"/>
              </a:rPr>
              <a:t>在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  <a:sym typeface="华文细黑" pitchFamily="2" charset="-122"/>
              </a:rPr>
              <a:t>灰度图像处理</a:t>
            </a:r>
            <a:r>
              <a:rPr lang="zh-CN" altLang="en-US" sz="3200" b="0" dirty="0">
                <a:cs typeface="Times New Roman" pitchFamily="18" charset="0"/>
                <a:sym typeface="华文细黑" pitchFamily="2" charset="-122"/>
              </a:rPr>
              <a:t>中我们讨论了灰度级的修正，图像的平滑滤波，图像的锐化处理等方法，在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  <a:sym typeface="华文细黑" pitchFamily="2" charset="-122"/>
              </a:rPr>
              <a:t>彩色图像</a:t>
            </a:r>
            <a:r>
              <a:rPr lang="zh-CN" altLang="en-US" sz="3200" b="0" dirty="0">
                <a:cs typeface="Times New Roman" pitchFamily="18" charset="0"/>
                <a:sym typeface="华文细黑" pitchFamily="2" charset="-122"/>
              </a:rPr>
              <a:t>中仍旧需要也可以进行这些处理。</a:t>
            </a:r>
          </a:p>
          <a:p>
            <a:pPr algn="l">
              <a:buSzPct val="100000"/>
              <a:buFont typeface="Wingdings" pitchFamily="2" charset="2"/>
              <a:buChar char="n"/>
            </a:pPr>
            <a:r>
              <a:rPr lang="zh-CN" altLang="en-US" sz="3200" b="0" dirty="0">
                <a:cs typeface="Times New Roman" pitchFamily="18" charset="0"/>
                <a:sym typeface="华文细黑" pitchFamily="2" charset="-122"/>
              </a:rPr>
              <a:t>处理的方法是，</a:t>
            </a:r>
            <a:r>
              <a:rPr lang="zh-CN" altLang="en-US" sz="3200" dirty="0">
                <a:solidFill>
                  <a:srgbClr val="0000FF"/>
                </a:solidFill>
                <a:cs typeface="Times New Roman" pitchFamily="18" charset="0"/>
                <a:sym typeface="华文细黑" pitchFamily="2" charset="-122"/>
              </a:rPr>
              <a:t>将同样的操作</a:t>
            </a:r>
            <a:r>
              <a:rPr lang="zh-CN" altLang="en-US" sz="3200" b="0" dirty="0">
                <a:cs typeface="Times New Roman" pitchFamily="18" charset="0"/>
                <a:sym typeface="华文细黑" pitchFamily="2" charset="-122"/>
              </a:rPr>
              <a:t>在</a:t>
            </a:r>
            <a:r>
              <a:rPr lang="en-US" altLang="zh-CN" sz="3200" b="0" dirty="0">
                <a:solidFill>
                  <a:srgbClr val="0000FF"/>
                </a:solidFill>
                <a:cs typeface="Times New Roman" pitchFamily="18" charset="0"/>
                <a:sym typeface="华文细黑" pitchFamily="2" charset="-122"/>
              </a:rPr>
              <a:t>R,G,B</a:t>
            </a:r>
            <a:r>
              <a:rPr lang="zh-CN" altLang="en-US" sz="3200" b="0" dirty="0">
                <a:cs typeface="Times New Roman" pitchFamily="18" charset="0"/>
                <a:sym typeface="华文细黑" pitchFamily="2" charset="-122"/>
              </a:rPr>
              <a:t>三个分量上进行。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73100" y="1820863"/>
            <a:ext cx="7416800" cy="719137"/>
          </a:xfrm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8.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将计算得到的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A</a:t>
            </a:r>
            <a:r>
              <a:rPr lang="en-US" altLang="zh-CN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，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A</a:t>
            </a:r>
            <a:r>
              <a:rPr lang="en-US" altLang="zh-CN" i="1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代入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，有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  <a:sym typeface="华文细黑" pitchFamily="2" charset="-122"/>
              </a:rPr>
              <a:t>：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1286540" y="3298825"/>
            <a:ext cx="7708604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2450" indent="-552450" algn="l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zh-CN" altLang="en-US" sz="3200" b="0" dirty="0">
                <a:solidFill>
                  <a:srgbClr val="000000"/>
                </a:solidFill>
                <a:ea typeface="+mn-ea"/>
                <a:cs typeface="Times New Roman" pitchFamily="18" charset="0"/>
                <a:sym typeface="华文细黑" pitchFamily="2" charset="-122"/>
              </a:rPr>
              <a:t>则</a:t>
            </a:r>
            <a:r>
              <a:rPr lang="zh-CN" altLang="en-US" sz="3200" b="0" dirty="0" smtClean="0">
                <a:solidFill>
                  <a:srgbClr val="000000"/>
                </a:solidFill>
                <a:ea typeface="+mn-ea"/>
                <a:cs typeface="Times New Roman" pitchFamily="18" charset="0"/>
                <a:sym typeface="华文细黑" pitchFamily="2" charset="-122"/>
              </a:rPr>
              <a:t>有</a:t>
            </a:r>
            <a:r>
              <a:rPr lang="zh-CN" altLang="en-US" sz="3200" b="0" dirty="0" smtClean="0">
                <a:solidFill>
                  <a:srgbClr val="000000"/>
                </a:solidFill>
                <a:ea typeface="+mn-ea"/>
                <a:cs typeface="Times New Roman" pitchFamily="18" charset="0"/>
                <a:sym typeface="华文细黑" pitchFamily="2" charset="-122"/>
              </a:rPr>
              <a:t>：</a:t>
            </a:r>
            <a:endParaRPr lang="zh-CN" altLang="en-US" sz="3200" b="0" dirty="0">
              <a:ea typeface="+mn-ea"/>
              <a:cs typeface="Times New Roman" pitchFamily="18" charset="0"/>
            </a:endParaRPr>
          </a:p>
        </p:txBody>
      </p:sp>
      <p:pic>
        <p:nvPicPr>
          <p:cNvPr id="15365" name="Object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8863" y="2555875"/>
            <a:ext cx="2566987" cy="623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5366" name="Object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5225" y="4040188"/>
            <a:ext cx="1931988" cy="611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3763" y="4921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ea typeface="+mn-ea"/>
                <a:cs typeface="Times New Roman" pitchFamily="18" charset="0"/>
                <a:sym typeface="黑体" pitchFamily="2" charset="-122"/>
              </a:rPr>
              <a:t>彩色补偿的算法步骤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73100" y="4735513"/>
            <a:ext cx="74168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2450" indent="-552450" algn="l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0" kern="0">
                <a:ea typeface="+mn-ea"/>
                <a:cs typeface="Times New Roman" pitchFamily="18" charset="0"/>
                <a:sym typeface="华文细黑" pitchFamily="2" charset="-122"/>
              </a:rPr>
              <a:t>9.   </a:t>
            </a:r>
            <a:r>
              <a:rPr lang="zh-CN" altLang="en-US" sz="3200" b="0" kern="0">
                <a:ea typeface="+mn-ea"/>
                <a:cs typeface="Times New Roman" pitchFamily="18" charset="0"/>
                <a:sym typeface="华文细黑" pitchFamily="2" charset="-122"/>
              </a:rPr>
              <a:t>进行彩色补偿有：</a:t>
            </a:r>
            <a:endParaRPr lang="zh-CN" altLang="en-US" sz="3200" b="0" kern="0" dirty="0">
              <a:ea typeface="+mn-ea"/>
              <a:cs typeface="Times New Roman" pitchFamily="18" charset="0"/>
              <a:sym typeface="Calibri" pitchFamily="34" charset="0"/>
            </a:endParaRPr>
          </a:p>
        </p:txBody>
      </p:sp>
      <p:pic>
        <p:nvPicPr>
          <p:cNvPr id="9" name="Object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3788" y="5524500"/>
            <a:ext cx="3127375" cy="5476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 bwMode="auto">
          <a:xfrm>
            <a:off x="4270917" y="2540000"/>
            <a:ext cx="624933" cy="6397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68" y="2555875"/>
            <a:ext cx="3804076" cy="3012624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0" autoUpdateAnimBg="0"/>
      <p:bldP spid="15364" grpId="0" build="p" bldLvl="0" autoUpdateAnimBg="0"/>
      <p:bldP spid="8" grpId="0" build="p" bldLvl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75" y="620713"/>
            <a:ext cx="6127750" cy="738187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宋体" pitchFamily="2" charset="-122"/>
                <a:sym typeface="黑体" pitchFamily="2" charset="-122"/>
              </a:rPr>
              <a:t>彩色补偿的应用</a:t>
            </a:r>
          </a:p>
        </p:txBody>
      </p:sp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1085850" y="2108200"/>
            <a:ext cx="7315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sz="3200" b="0">
                <a:latin typeface="华文细黑" pitchFamily="2" charset="-122"/>
                <a:sym typeface="华文细黑" pitchFamily="2" charset="-122"/>
              </a:rPr>
              <a:t>可以通过不同的颜色通道</a:t>
            </a:r>
            <a:r>
              <a:rPr lang="zh-CN" sz="320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提取</a:t>
            </a:r>
            <a:r>
              <a:rPr lang="zh-CN" sz="3200" b="0">
                <a:latin typeface="华文细黑" pitchFamily="2" charset="-122"/>
                <a:sym typeface="华文细黑" pitchFamily="2" charset="-122"/>
              </a:rPr>
              <a:t>不同的</a:t>
            </a:r>
            <a:r>
              <a:rPr lang="zh-CN" sz="320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目标物</a:t>
            </a:r>
            <a:r>
              <a:rPr lang="zh-CN" sz="3200" b="0">
                <a:latin typeface="华文细黑" pitchFamily="2" charset="-122"/>
                <a:sym typeface="华文细黑" pitchFamily="2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08300" y="768350"/>
            <a:ext cx="4071938" cy="769938"/>
          </a:xfrm>
        </p:spPr>
        <p:txBody>
          <a:bodyPr/>
          <a:lstStyle/>
          <a:p>
            <a:pPr marL="0" indent="0" eaLnBrk="1" hangingPunct="1"/>
            <a:r>
              <a:rPr lang="zh-CN" b="1" smtClean="0"/>
              <a:t>彩色补偿示例</a:t>
            </a:r>
          </a:p>
        </p:txBody>
      </p:sp>
      <p:pic>
        <p:nvPicPr>
          <p:cNvPr id="33795" name="Picture 3" descr="第6章图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205038"/>
            <a:ext cx="3840163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 descr="第6章图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209800"/>
            <a:ext cx="384016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Oval 6"/>
          <p:cNvSpPr>
            <a:spLocks noChangeArrowheads="1"/>
          </p:cNvSpPr>
          <p:nvPr/>
        </p:nvSpPr>
        <p:spPr bwMode="auto">
          <a:xfrm>
            <a:off x="2455863" y="3659188"/>
            <a:ext cx="71437" cy="73025"/>
          </a:xfrm>
          <a:prstGeom prst="ellips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33798" name="Oval 7"/>
          <p:cNvSpPr>
            <a:spLocks noChangeArrowheads="1"/>
          </p:cNvSpPr>
          <p:nvPr/>
        </p:nvSpPr>
        <p:spPr bwMode="auto">
          <a:xfrm>
            <a:off x="2051050" y="3213100"/>
            <a:ext cx="71438" cy="73025"/>
          </a:xfrm>
          <a:prstGeom prst="ellipse">
            <a:avLst/>
          </a:prstGeom>
          <a:noFill/>
          <a:ln w="19050">
            <a:solidFill>
              <a:srgbClr val="0099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33799" name="Oval 8"/>
          <p:cNvSpPr>
            <a:spLocks noChangeArrowheads="1"/>
          </p:cNvSpPr>
          <p:nvPr/>
        </p:nvSpPr>
        <p:spPr bwMode="auto">
          <a:xfrm>
            <a:off x="2987675" y="4797425"/>
            <a:ext cx="71438" cy="73025"/>
          </a:xfrm>
          <a:prstGeom prst="ellipse">
            <a:avLst/>
          </a:prstGeom>
          <a:noFill/>
          <a:ln w="19050">
            <a:solidFill>
              <a:srgbClr val="FF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61448" name="TextBox 7"/>
          <p:cNvSpPr txBox="1">
            <a:spLocks noChangeArrowheads="1"/>
          </p:cNvSpPr>
          <p:nvPr/>
        </p:nvSpPr>
        <p:spPr bwMode="auto">
          <a:xfrm>
            <a:off x="1754188" y="5411788"/>
            <a:ext cx="6102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3200" b="0"/>
              <a:t>原图                                 补偿后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ldLvl="0" animBg="1" autoUpdateAnimBg="0"/>
      <p:bldP spid="33798" grpId="0" bldLvl="0" animBg="1" autoUpdateAnimBg="0"/>
      <p:bldP spid="33799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8975" y="412750"/>
            <a:ext cx="5673725" cy="936625"/>
          </a:xfrm>
        </p:spPr>
        <p:txBody>
          <a:bodyPr/>
          <a:lstStyle/>
          <a:p>
            <a:pPr marL="0" indent="0" eaLnBrk="1" hangingPunct="1"/>
            <a:r>
              <a:rPr lang="zh-CN" b="1" smtClean="0"/>
              <a:t>彩色补偿示例</a:t>
            </a:r>
          </a:p>
        </p:txBody>
      </p:sp>
      <p:pic>
        <p:nvPicPr>
          <p:cNvPr id="34819" name="Picture 3" descr="第6章图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423988"/>
            <a:ext cx="3357562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第6章图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363" y="1423988"/>
            <a:ext cx="3357562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 descr="第6章图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8863" y="4016375"/>
            <a:ext cx="34385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41888" y="4889500"/>
            <a:ext cx="2654300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0" dirty="0">
                <a:ea typeface="+mn-ea"/>
                <a:cs typeface="Times New Roman" pitchFamily="18" charset="0"/>
              </a:rPr>
              <a:t>R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通道</a:t>
            </a:r>
            <a:r>
              <a:rPr lang="en-US" altLang="zh-CN" sz="3200" b="0" dirty="0">
                <a:ea typeface="+mn-ea"/>
                <a:cs typeface="Times New Roman" pitchFamily="18" charset="0"/>
              </a:rPr>
              <a:t>  G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通道</a:t>
            </a:r>
            <a:endParaRPr lang="en-US" altLang="zh-CN" sz="3200" b="0" dirty="0">
              <a:ea typeface="+mn-ea"/>
              <a:cs typeface="Times New Roman" pitchFamily="18" charset="0"/>
            </a:endParaRPr>
          </a:p>
          <a:p>
            <a:pPr algn="l">
              <a:defRPr/>
            </a:pPr>
            <a:r>
              <a:rPr lang="en-US" altLang="zh-CN" sz="3200" b="0" dirty="0">
                <a:ea typeface="+mn-ea"/>
                <a:cs typeface="Times New Roman" pitchFamily="18" charset="0"/>
              </a:rPr>
              <a:t>B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通道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90525"/>
            <a:ext cx="8380413" cy="1370013"/>
          </a:xfrm>
        </p:spPr>
        <p:txBody>
          <a:bodyPr/>
          <a:lstStyle/>
          <a:p>
            <a:pPr marL="0" indent="0" eaLnBrk="1" hangingPunct="1"/>
            <a:r>
              <a:rPr lang="zh-CN" altLang="en-US" b="1" smtClean="0"/>
              <a:t>彩色补偿的作用示例</a:t>
            </a:r>
            <a:r>
              <a:rPr lang="zh-CN" altLang="en-US" sz="2400" smtClean="0">
                <a:ea typeface="黑体" pitchFamily="2" charset="-122"/>
              </a:rPr>
              <a:t/>
            </a:r>
            <a:br>
              <a:rPr lang="zh-CN" altLang="en-US" sz="2400" smtClean="0">
                <a:ea typeface="黑体" pitchFamily="2" charset="-122"/>
              </a:rPr>
            </a:br>
            <a:r>
              <a:rPr lang="zh-CN" altLang="en-US" sz="2400" smtClean="0">
                <a:ea typeface="黑体" pitchFamily="2" charset="-122"/>
              </a:rPr>
              <a:t>                            </a:t>
            </a:r>
            <a:r>
              <a:rPr lang="zh-CN" altLang="en-US" sz="3200" smtClean="0">
                <a:ea typeface="黑体" pitchFamily="2" charset="-122"/>
              </a:rPr>
              <a:t>                      </a:t>
            </a:r>
            <a:r>
              <a:rPr lang="en-US" altLang="zh-CN" sz="3200" b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Times New Roman" pitchFamily="18" charset="0"/>
              </a:rPr>
              <a:t>—</a:t>
            </a:r>
            <a:r>
              <a:rPr lang="zh-CN" altLang="en-US" sz="3200" b="1" smtClean="0">
                <a:latin typeface="宋体" pitchFamily="2" charset="-122"/>
              </a:rPr>
              <a:t>提取肾小球边界</a:t>
            </a:r>
          </a:p>
        </p:txBody>
      </p:sp>
      <p:pic>
        <p:nvPicPr>
          <p:cNvPr id="35843" name="Picture 4" descr="sample3"/>
          <p:cNvPicPr preferRelativeResize="0">
            <a:picLocks noGrp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11413" y="1916113"/>
            <a:ext cx="4114800" cy="41148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3575" y="55563"/>
            <a:ext cx="8013700" cy="135255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zh-CN" altLang="en-US" b="1" dirty="0" smtClean="0">
                <a:latin typeface="+mn-ea"/>
                <a:ea typeface="+mn-ea"/>
              </a:rPr>
              <a:t>彩色补偿的作用示例</a:t>
            </a:r>
            <a:r>
              <a:rPr lang="zh-CN" altLang="en-US" sz="1600" b="1" dirty="0" smtClean="0">
                <a:latin typeface="+mn-ea"/>
                <a:ea typeface="+mn-ea"/>
              </a:rPr>
              <a:t/>
            </a:r>
            <a:br>
              <a:rPr lang="zh-CN" altLang="en-US" sz="1600" b="1" dirty="0" smtClean="0">
                <a:latin typeface="+mn-ea"/>
                <a:ea typeface="+mn-ea"/>
              </a:rPr>
            </a:br>
            <a:r>
              <a:rPr lang="zh-CN" altLang="en-US" sz="1600" b="1" dirty="0" smtClean="0">
                <a:latin typeface="+mn-ea"/>
                <a:ea typeface="+mn-ea"/>
              </a:rPr>
              <a:t>                           </a:t>
            </a:r>
            <a:r>
              <a:rPr lang="zh-CN" altLang="en-US" sz="2400" b="1" dirty="0" smtClean="0">
                <a:latin typeface="+mn-ea"/>
                <a:ea typeface="+mn-ea"/>
              </a:rPr>
              <a:t>  </a:t>
            </a:r>
            <a:r>
              <a:rPr lang="zh-CN" altLang="en-US" sz="2800" b="1" dirty="0" smtClean="0">
                <a:latin typeface="+mn-ea"/>
                <a:ea typeface="+mn-ea"/>
              </a:rPr>
              <a:t> </a:t>
            </a:r>
            <a:r>
              <a:rPr lang="en-US" altLang="zh-CN" sz="2800" b="1" dirty="0" smtClean="0">
                <a:latin typeface="+mn-ea"/>
                <a:ea typeface="+mn-ea"/>
                <a:sym typeface="Times New Roman" pitchFamily="18" charset="0"/>
              </a:rPr>
              <a:t>——</a:t>
            </a:r>
            <a:r>
              <a:rPr lang="en-US" altLang="zh-CN" sz="2800" b="1" dirty="0" smtClean="0">
                <a:latin typeface="+mn-ea"/>
                <a:ea typeface="+mn-ea"/>
              </a:rPr>
              <a:t> </a:t>
            </a:r>
            <a:r>
              <a:rPr lang="zh-CN" altLang="en-US" sz="3200" b="1" dirty="0" smtClean="0">
                <a:latin typeface="+mn-ea"/>
                <a:ea typeface="+mn-ea"/>
              </a:rPr>
              <a:t>提取肾小球边界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00163" y="1462088"/>
            <a:ext cx="2919412" cy="2519362"/>
            <a:chOff x="0" y="0"/>
            <a:chExt cx="1839" cy="1587"/>
          </a:xfrm>
        </p:grpSpPr>
        <p:pic>
          <p:nvPicPr>
            <p:cNvPr id="64525" name="Picture 17" descr="c02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2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7118" name="Text Box 24"/>
            <p:cNvSpPr>
              <a:spLocks noChangeArrowheads="1"/>
            </p:cNvSpPr>
            <p:nvPr/>
          </p:nvSpPr>
          <p:spPr bwMode="auto">
            <a:xfrm>
              <a:off x="0" y="220"/>
              <a:ext cx="227" cy="1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原图</a:t>
              </a:r>
              <a:r>
                <a:rPr lang="en-US" altLang="zh-CN" b="0" i="1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R</a:t>
              </a: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分量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27138" y="4054475"/>
            <a:ext cx="3006725" cy="2519363"/>
            <a:chOff x="0" y="0"/>
            <a:chExt cx="1894" cy="1587"/>
          </a:xfrm>
        </p:grpSpPr>
        <p:pic>
          <p:nvPicPr>
            <p:cNvPr id="64523" name="Picture 19" descr="c02rbw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7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7116" name="Text Box 25"/>
            <p:cNvSpPr>
              <a:spLocks noChangeArrowheads="1"/>
            </p:cNvSpPr>
            <p:nvPr/>
          </p:nvSpPr>
          <p:spPr bwMode="auto">
            <a:xfrm>
              <a:off x="0" y="68"/>
              <a:ext cx="227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肾小球的提取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187950" y="1462088"/>
            <a:ext cx="3025775" cy="2519362"/>
            <a:chOff x="0" y="0"/>
            <a:chExt cx="1906" cy="1587"/>
          </a:xfrm>
        </p:grpSpPr>
        <p:pic>
          <p:nvPicPr>
            <p:cNvPr id="64521" name="Picture 11" descr="c02c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7114" name="Text Box 29"/>
            <p:cNvSpPr>
              <a:spLocks noChangeArrowheads="1"/>
            </p:cNvSpPr>
            <p:nvPr/>
          </p:nvSpPr>
          <p:spPr bwMode="auto">
            <a:xfrm>
              <a:off x="1588" y="85"/>
              <a:ext cx="318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补偿图</a:t>
              </a:r>
              <a:r>
                <a:rPr lang="en-US" altLang="zh-CN" b="0" i="1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R</a:t>
              </a: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分量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187950" y="4054475"/>
            <a:ext cx="2938463" cy="2519363"/>
            <a:chOff x="0" y="0"/>
            <a:chExt cx="1851" cy="1587"/>
          </a:xfrm>
        </p:grpSpPr>
        <p:pic>
          <p:nvPicPr>
            <p:cNvPr id="64519" name="Picture 13" descr="c02crbw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7112" name="Text Box 32"/>
            <p:cNvSpPr>
              <a:spLocks noChangeArrowheads="1"/>
            </p:cNvSpPr>
            <p:nvPr/>
          </p:nvSpPr>
          <p:spPr bwMode="auto">
            <a:xfrm>
              <a:off x="1624" y="89"/>
              <a:ext cx="227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黑体" pitchFamily="2" charset="-122"/>
                </a:rPr>
                <a:t>肾小球的提取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 bwMode="auto">
          <a:xfrm rot="16200000" flipH="1">
            <a:off x="-1212979" y="3918857"/>
            <a:ext cx="3769567" cy="373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rot="16200000" flipH="1">
            <a:off x="6590524" y="3977950"/>
            <a:ext cx="3769567" cy="373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7863" y="260350"/>
            <a:ext cx="8147050" cy="1338263"/>
          </a:xfrm>
        </p:spPr>
        <p:txBody>
          <a:bodyPr/>
          <a:lstStyle/>
          <a:p>
            <a:pPr marL="0" indent="0" eaLnBrk="1" hangingPunct="1"/>
            <a:r>
              <a:rPr lang="zh-CN" altLang="en-US" b="1" smtClean="0"/>
              <a:t>彩色补偿的作用示例</a:t>
            </a:r>
            <a:r>
              <a:rPr lang="zh-CN" altLang="en-US" sz="1800" b="1" smtClean="0">
                <a:ea typeface="黑体" pitchFamily="2" charset="-122"/>
              </a:rPr>
              <a:t/>
            </a:r>
            <a:br>
              <a:rPr lang="zh-CN" altLang="en-US" sz="1800" b="1" smtClean="0">
                <a:ea typeface="黑体" pitchFamily="2" charset="-122"/>
              </a:rPr>
            </a:br>
            <a:r>
              <a:rPr lang="zh-CN" altLang="en-US" sz="1800" b="1" smtClean="0">
                <a:ea typeface="黑体" pitchFamily="2" charset="-122"/>
              </a:rPr>
              <a:t>                                                              </a:t>
            </a:r>
            <a:r>
              <a:rPr lang="zh-CN" altLang="en-US" sz="2000" b="1" smtClean="0">
                <a:latin typeface="宋体" pitchFamily="2" charset="-122"/>
              </a:rPr>
              <a:t> </a:t>
            </a:r>
            <a:r>
              <a:rPr lang="en-US" altLang="zh-CN" sz="3200" b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Times New Roman" pitchFamily="18" charset="0"/>
              </a:rPr>
              <a:t>—</a:t>
            </a:r>
            <a:r>
              <a:rPr lang="zh-CN" altLang="en-US" sz="3200" b="1" smtClean="0">
                <a:latin typeface="宋体" pitchFamily="2" charset="-122"/>
              </a:rPr>
              <a:t>提取肾小球中的细胞核</a:t>
            </a:r>
          </a:p>
        </p:txBody>
      </p:sp>
      <p:grpSp>
        <p:nvGrpSpPr>
          <p:cNvPr id="65539" name="Group 3"/>
          <p:cNvGrpSpPr>
            <a:grpSpLocks/>
          </p:cNvGrpSpPr>
          <p:nvPr/>
        </p:nvGrpSpPr>
        <p:grpSpPr bwMode="auto">
          <a:xfrm>
            <a:off x="2670175" y="1700213"/>
            <a:ext cx="4176713" cy="4573587"/>
            <a:chOff x="0" y="0"/>
            <a:chExt cx="2631" cy="2881"/>
          </a:xfrm>
        </p:grpSpPr>
        <p:pic>
          <p:nvPicPr>
            <p:cNvPr id="65541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2631" cy="26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65542" name="Text Box 16"/>
            <p:cNvSpPr>
              <a:spLocks noChangeArrowheads="1"/>
            </p:cNvSpPr>
            <p:nvPr/>
          </p:nvSpPr>
          <p:spPr bwMode="auto">
            <a:xfrm>
              <a:off x="453" y="2631"/>
              <a:ext cx="136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sz="3200" b="0">
                <a:solidFill>
                  <a:srgbClr val="000000"/>
                </a:solidFill>
              </a:endParaRPr>
            </a:p>
          </p:txBody>
        </p:sp>
      </p:grpSp>
      <p:sp>
        <p:nvSpPr>
          <p:cNvPr id="65540" name="Text Box 6"/>
          <p:cNvSpPr txBox="1">
            <a:spLocks noChangeArrowheads="1"/>
          </p:cNvSpPr>
          <p:nvPr/>
        </p:nvSpPr>
        <p:spPr bwMode="auto">
          <a:xfrm>
            <a:off x="2609850" y="6062663"/>
            <a:ext cx="45688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0">
                <a:solidFill>
                  <a:srgbClr val="000000"/>
                </a:solidFill>
              </a:rPr>
              <a:t>肾组织切片图像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2300" y="92075"/>
            <a:ext cx="8054975" cy="1398588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zh-CN" altLang="en-US" b="1" dirty="0" smtClean="0">
                <a:latin typeface="+mn-ea"/>
                <a:ea typeface="+mn-ea"/>
              </a:rPr>
              <a:t>彩色补偿的作用示例</a:t>
            </a:r>
            <a:r>
              <a:rPr lang="zh-CN" altLang="en-US" sz="1800" b="1" dirty="0" smtClean="0">
                <a:latin typeface="+mn-ea"/>
                <a:ea typeface="+mn-ea"/>
              </a:rPr>
              <a:t/>
            </a:r>
            <a:br>
              <a:rPr lang="zh-CN" altLang="en-US" sz="1800" b="1" dirty="0" smtClean="0">
                <a:latin typeface="+mn-ea"/>
                <a:ea typeface="+mn-ea"/>
              </a:rPr>
            </a:br>
            <a:r>
              <a:rPr lang="zh-CN" altLang="en-US" sz="1800" b="1" dirty="0" smtClean="0">
                <a:latin typeface="+mn-ea"/>
                <a:ea typeface="+mn-ea"/>
              </a:rPr>
              <a:t>                             </a:t>
            </a:r>
            <a:r>
              <a:rPr lang="en-US" altLang="zh-CN" sz="32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Times New Roman" pitchFamily="18" charset="0"/>
              </a:rPr>
              <a:t>—</a:t>
            </a:r>
            <a:r>
              <a:rPr lang="zh-CN" altLang="en-US" sz="3200" b="1" dirty="0" smtClean="0">
                <a:latin typeface="+mn-ea"/>
                <a:ea typeface="+mn-ea"/>
              </a:rPr>
              <a:t>提取肾小球中的细胞核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28750" y="1443038"/>
            <a:ext cx="2982913" cy="2519362"/>
            <a:chOff x="0" y="0"/>
            <a:chExt cx="1879" cy="1587"/>
          </a:xfrm>
        </p:grpSpPr>
        <p:pic>
          <p:nvPicPr>
            <p:cNvPr id="66573" name="Picture 15" descr="c02b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0" y="0"/>
              <a:ext cx="1589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9167" name="Text Box 21"/>
            <p:cNvSpPr>
              <a:spLocks noChangeArrowheads="1"/>
            </p:cNvSpPr>
            <p:nvPr/>
          </p:nvSpPr>
          <p:spPr bwMode="auto">
            <a:xfrm>
              <a:off x="0" y="161"/>
              <a:ext cx="289" cy="1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原图</a:t>
              </a:r>
              <a:r>
                <a:rPr lang="en-US" altLang="zh-CN" b="0" i="1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B</a:t>
              </a: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分量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84738" y="1443038"/>
            <a:ext cx="2951162" cy="2519362"/>
            <a:chOff x="0" y="0"/>
            <a:chExt cx="1859" cy="1587"/>
          </a:xfrm>
        </p:grpSpPr>
        <p:pic>
          <p:nvPicPr>
            <p:cNvPr id="66571" name="Picture 9" descr="c02cb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2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9165" name="Text Box 22"/>
            <p:cNvSpPr>
              <a:spLocks noChangeArrowheads="1"/>
            </p:cNvSpPr>
            <p:nvPr/>
          </p:nvSpPr>
          <p:spPr bwMode="auto">
            <a:xfrm>
              <a:off x="0" y="72"/>
              <a:ext cx="289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补偿图</a:t>
              </a:r>
              <a:r>
                <a:rPr lang="en-US" altLang="zh-CN" b="0" i="1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B</a:t>
              </a: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分量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357313" y="4033838"/>
            <a:ext cx="3024187" cy="2520950"/>
            <a:chOff x="0" y="-1"/>
            <a:chExt cx="1905" cy="1588"/>
          </a:xfrm>
        </p:grpSpPr>
        <p:pic>
          <p:nvPicPr>
            <p:cNvPr id="66569" name="Picture 17" descr="c02bbw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9163" name="Text Box 25"/>
            <p:cNvSpPr>
              <a:spLocks noChangeArrowheads="1"/>
            </p:cNvSpPr>
            <p:nvPr/>
          </p:nvSpPr>
          <p:spPr bwMode="auto">
            <a:xfrm>
              <a:off x="0" y="-1"/>
              <a:ext cx="289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提取的细胞核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813300" y="4035425"/>
            <a:ext cx="3022600" cy="2519363"/>
            <a:chOff x="0" y="0"/>
            <a:chExt cx="1904" cy="1587"/>
          </a:xfrm>
        </p:grpSpPr>
        <p:pic>
          <p:nvPicPr>
            <p:cNvPr id="66567" name="Picture 11" descr="c02cbbw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7" y="0"/>
              <a:ext cx="1587" cy="1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49161" name="Text Box 26"/>
            <p:cNvSpPr>
              <a:spLocks noChangeArrowheads="1"/>
            </p:cNvSpPr>
            <p:nvPr/>
          </p:nvSpPr>
          <p:spPr bwMode="auto">
            <a:xfrm>
              <a:off x="0" y="104"/>
              <a:ext cx="289" cy="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0" dirty="0">
                  <a:solidFill>
                    <a:srgbClr val="000000"/>
                  </a:solidFill>
                  <a:latin typeface="+mn-ea"/>
                  <a:ea typeface="+mn-ea"/>
                  <a:sym typeface="Arial" charset="0"/>
                </a:rPr>
                <a:t>提取的细胞核</a:t>
              </a:r>
              <a:endParaRPr lang="zh-CN" altLang="en-US" b="0" dirty="0">
                <a:latin typeface="+mn-ea"/>
                <a:ea typeface="+mn-ea"/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 bwMode="auto">
          <a:xfrm rot="16200000" flipH="1">
            <a:off x="-1091681" y="4170783"/>
            <a:ext cx="3620277" cy="18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 rot="16200000" flipH="1">
            <a:off x="6503437" y="4170784"/>
            <a:ext cx="3750906" cy="373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557213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698625"/>
            <a:ext cx="6534150" cy="3810000"/>
          </a:xfrm>
        </p:spPr>
        <p:txBody>
          <a:bodyPr/>
          <a:lstStyle/>
          <a:p>
            <a:pPr marL="514350" indent="-514350" algn="l" eaLnBrk="1" hangingPunct="1"/>
            <a:r>
              <a:rPr lang="en-US" altLang="en-US" smtClean="0">
                <a:latin typeface="宋体" pitchFamily="2" charset="-122"/>
                <a:sym typeface="宋体" pitchFamily="2" charset="-122"/>
              </a:rPr>
              <a:t>9.1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彩色的形成原理与基本概念</a:t>
            </a:r>
            <a:endParaRPr lang="en-US" alt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9.2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表色系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9.3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彩色图像的常规处理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9.5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彩色图像的彩色补偿处理</a:t>
            </a:r>
            <a:endParaRPr lang="en-US" altLang="zh-CN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9.4 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彩色图像的彩色平衡处理</a:t>
            </a:r>
            <a:endParaRPr lang="en-US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黑体" pitchFamily="2" charset="-122"/>
              </a:rPr>
              <a:t>9.6 </a:t>
            </a:r>
            <a:r>
              <a:rPr lang="zh-CN" altLang="zh-CN" smtClean="0">
                <a:latin typeface="宋体" pitchFamily="2" charset="-122"/>
                <a:sym typeface="黑体" pitchFamily="2" charset="-122"/>
              </a:rPr>
              <a:t>基于彩色信息的图像识别</a:t>
            </a:r>
            <a:endParaRPr lang="en-US" altLang="zh-CN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endParaRPr lang="zh-CN" altLang="en-US" sz="280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20838" y="652463"/>
            <a:ext cx="5992812" cy="935037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黑体" pitchFamily="2" charset="-122"/>
                <a:sym typeface="黑体" pitchFamily="2" charset="-122"/>
              </a:rPr>
              <a:t>彩色平衡问题的提出</a:t>
            </a: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652463" y="1852613"/>
            <a:ext cx="7920037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当一幅彩色图像数字化后，在显示时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颜色</a:t>
            </a: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经常看起来有些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不正常</a:t>
            </a: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。这是因为色通道的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不同敏感度、增光因子、偏移量</a:t>
            </a: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等原因导致。称之为三基色不平衡。将其</a:t>
            </a:r>
            <a:r>
              <a:rPr lang="zh-CN" sz="3200" dirty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校正的过程就是彩色平衡</a:t>
            </a:r>
            <a:r>
              <a:rPr lang="zh-CN" sz="3200" b="0" dirty="0">
                <a:latin typeface="华文细黑" pitchFamily="2" charset="-122"/>
                <a:sym typeface="华文细黑" pitchFamily="2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1274763" y="71438"/>
            <a:ext cx="6657975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ea typeface="+mn-ea"/>
                <a:cs typeface="Times New Roman" pitchFamily="18" charset="0"/>
              </a:rPr>
              <a:t>Full </a:t>
            </a:r>
            <a:r>
              <a:rPr lang="en-US" altLang="zh-TW" sz="4400" b="0" dirty="0">
                <a:ea typeface="+mn-ea"/>
                <a:cs typeface="Times New Roman" pitchFamily="18" charset="0"/>
              </a:rPr>
              <a:t>C</a:t>
            </a:r>
            <a:r>
              <a:rPr lang="en-US" altLang="zh-CN" sz="4400" b="0" dirty="0">
                <a:ea typeface="+mn-ea"/>
                <a:cs typeface="Times New Roman" pitchFamily="18" charset="0"/>
              </a:rPr>
              <a:t>olor </a:t>
            </a:r>
            <a:r>
              <a:rPr lang="en-US" altLang="zh-TW" sz="4400" b="0" dirty="0">
                <a:ea typeface="+mn-ea"/>
                <a:cs typeface="Times New Roman" pitchFamily="18" charset="0"/>
              </a:rPr>
              <a:t>I</a:t>
            </a:r>
            <a:r>
              <a:rPr lang="en-US" altLang="zh-CN" sz="4400" b="0" dirty="0">
                <a:ea typeface="+mn-ea"/>
                <a:cs typeface="Times New Roman" pitchFamily="18" charset="0"/>
              </a:rPr>
              <a:t>mage </a:t>
            </a:r>
            <a:r>
              <a:rPr lang="en-US" altLang="zh-TW" sz="4400" b="0" dirty="0">
                <a:ea typeface="+mn-ea"/>
                <a:cs typeface="Times New Roman" pitchFamily="18" charset="0"/>
              </a:rPr>
              <a:t>P</a:t>
            </a:r>
            <a:r>
              <a:rPr lang="en-US" altLang="zh-CN" sz="4400" b="0" dirty="0">
                <a:ea typeface="+mn-ea"/>
                <a:cs typeface="Times New Roman" pitchFamily="18" charset="0"/>
              </a:rPr>
              <a:t>rocessing</a:t>
            </a:r>
          </a:p>
          <a:p>
            <a:pPr>
              <a:defRPr/>
            </a:pPr>
            <a:r>
              <a:rPr lang="zh-CN" altLang="en-US" sz="4400" dirty="0">
                <a:latin typeface="+mn-ea"/>
                <a:ea typeface="+mn-ea"/>
                <a:cs typeface="Times New Roman" pitchFamily="18" charset="0"/>
              </a:rPr>
              <a:t>全彩色图像处理</a:t>
            </a:r>
            <a:endParaRPr lang="en-US" altLang="zh-TW" sz="44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17525" y="1431925"/>
            <a:ext cx="8093075" cy="4525963"/>
          </a:xfrm>
          <a:noFill/>
        </p:spPr>
        <p:txBody>
          <a:bodyPr/>
          <a:lstStyle/>
          <a:p>
            <a:r>
              <a:rPr lang="en-US" altLang="zh-CN" sz="2600" smtClean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altLang="zh-TW" sz="2600" smtClean="0">
                <a:latin typeface="Times New Roman" pitchFamily="18" charset="0"/>
                <a:cs typeface="Times New Roman" pitchFamily="18" charset="0"/>
              </a:rPr>
              <a:t>processing </a:t>
            </a:r>
            <a:r>
              <a:rPr lang="en-US" altLang="zh-CN" sz="2600" smtClean="0">
                <a:latin typeface="Times New Roman" pitchFamily="18" charset="0"/>
                <a:cs typeface="Times New Roman" pitchFamily="18" charset="0"/>
              </a:rPr>
              <a:t>methods: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sz="280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(1) process each channel (or color c</a:t>
            </a:r>
            <a:r>
              <a:rPr lang="en-US" altLang="zh-TW" sz="2400" smtClean="0">
                <a:latin typeface="Times New Roman" pitchFamily="18" charset="0"/>
                <a:cs typeface="Times New Roman" pitchFamily="18" charset="0"/>
              </a:rPr>
              <a:t>om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ponent) separately, as if the color image were three gray scale images;</a:t>
            </a:r>
          </a:p>
          <a:p>
            <a:pPr lvl="1"/>
            <a:endParaRPr lang="en-US" altLang="zh-CN" sz="240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TW" sz="240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(2) work with color pixels directly represented as a vector and process all channels with each pixel.</a:t>
            </a: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533400" y="4445000"/>
            <a:ext cx="8286750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buFont typeface="Wingdings" pitchFamily="2" charset="2"/>
              <a:buChar char="Ø"/>
              <a:defRPr/>
            </a:pPr>
            <a:r>
              <a:rPr lang="zh-CN" altLang="en-US" sz="3200" b="0" dirty="0">
                <a:ea typeface="+mn-ea"/>
                <a:cs typeface="Times New Roman" pitchFamily="18" charset="0"/>
              </a:rPr>
              <a:t>第一类是分别处理</a:t>
            </a:r>
            <a:r>
              <a:rPr lang="zh-CN" altLang="en-US" sz="3200" dirty="0">
                <a:solidFill>
                  <a:srgbClr val="0000FF"/>
                </a:solidFill>
                <a:ea typeface="+mn-ea"/>
                <a:cs typeface="Times New Roman" pitchFamily="18" charset="0"/>
              </a:rPr>
              <a:t>每一分量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图像，然后，从分别处理过的分量图像形成合成彩色图像。</a:t>
            </a:r>
          </a:p>
          <a:p>
            <a:pPr algn="l">
              <a:buFont typeface="Wingdings" pitchFamily="2" charset="2"/>
              <a:buChar char="Ø"/>
              <a:defRPr/>
            </a:pPr>
            <a:r>
              <a:rPr lang="zh-CN" altLang="en-US" sz="3200" b="0" dirty="0">
                <a:ea typeface="+mn-ea"/>
                <a:cs typeface="Times New Roman" pitchFamily="18" charset="0"/>
              </a:rPr>
              <a:t>第二类是直接对彩色像素的各个通道</a:t>
            </a:r>
            <a:r>
              <a:rPr lang="zh-CN" altLang="en-US" sz="3200" dirty="0">
                <a:solidFill>
                  <a:srgbClr val="0000FF"/>
                </a:solidFill>
                <a:ea typeface="+mn-ea"/>
                <a:cs typeface="Times New Roman" pitchFamily="18" charset="0"/>
              </a:rPr>
              <a:t>按矢量处理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计算。 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854200" y="2847975"/>
          <a:ext cx="42100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3" imgW="1854000" imgH="228600" progId="Equation.DSMT4">
                  <p:embed/>
                </p:oleObj>
              </mc:Choice>
              <mc:Fallback>
                <p:oleObj name="Equation" r:id="rId3" imgW="1854000" imgH="228600" progId="Equation.DSMT4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847975"/>
                        <a:ext cx="421005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1941513" y="344488"/>
            <a:ext cx="7116762" cy="7699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ea typeface="+mj-ea"/>
                <a:cs typeface="Times New Roman" pitchFamily="18" charset="0"/>
              </a:rPr>
              <a:t>Color </a:t>
            </a:r>
            <a:r>
              <a:rPr lang="en-US" altLang="zh-CN" sz="4400" b="0" dirty="0">
                <a:latin typeface="Times New Roman" pitchFamily="18" charset="0"/>
                <a:ea typeface="+mj-ea"/>
                <a:cs typeface="Times New Roman" pitchFamily="18" charset="0"/>
              </a:rPr>
              <a:t>Balancing </a:t>
            </a:r>
            <a:r>
              <a:rPr lang="zh-CN" altLang="en-US" sz="4400" dirty="0">
                <a:latin typeface="Times New Roman" pitchFamily="18" charset="0"/>
                <a:ea typeface="+mj-ea"/>
                <a:cs typeface="Times New Roman" pitchFamily="18" charset="0"/>
              </a:rPr>
              <a:t>彩色平衡 </a:t>
            </a:r>
            <a:endParaRPr lang="en-US" altLang="zh-TW" sz="44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190500" y="68263"/>
          <a:ext cx="21590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" name="Image" r:id="rId4" imgW="2158730" imgH="2806349" progId="">
                  <p:embed/>
                </p:oleObj>
              </mc:Choice>
              <mc:Fallback>
                <p:oleObj name="Image" r:id="rId4" imgW="2158730" imgH="280634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68263"/>
                        <a:ext cx="21590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027113" y="2895600"/>
          <a:ext cx="7573962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9" name="Image" r:id="rId6" imgW="8025397" imgH="3834921" progId="">
                  <p:embed/>
                </p:oleObj>
              </mc:Choice>
              <mc:Fallback>
                <p:oleObj name="Image" r:id="rId6" imgW="8025397" imgH="383492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895600"/>
                        <a:ext cx="7573962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2447925" y="1393825"/>
          <a:ext cx="55276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0" name="Image" r:id="rId8" imgW="4076190" imgH="533145" progId="">
                  <p:embed/>
                </p:oleObj>
              </mc:Choice>
              <mc:Fallback>
                <p:oleObj name="Image" r:id="rId8" imgW="4076190" imgH="53314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1393825"/>
                        <a:ext cx="55276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1036638" y="5380038"/>
            <a:ext cx="1174750" cy="11128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16391" name="Rectangle 9"/>
          <p:cNvSpPr>
            <a:spLocks noChangeArrowheads="1"/>
          </p:cNvSpPr>
          <p:nvPr/>
        </p:nvSpPr>
        <p:spPr bwMode="auto">
          <a:xfrm>
            <a:off x="2943225" y="5397500"/>
            <a:ext cx="1174750" cy="11128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16392" name="Rectangle 10"/>
          <p:cNvSpPr>
            <a:spLocks noChangeArrowheads="1"/>
          </p:cNvSpPr>
          <p:nvPr/>
        </p:nvSpPr>
        <p:spPr bwMode="auto">
          <a:xfrm>
            <a:off x="4799013" y="5426075"/>
            <a:ext cx="1174750" cy="11128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cs typeface="Times New Roman" pitchFamily="18" charset="0"/>
            </a:endParaRPr>
          </a:p>
        </p:txBody>
      </p:sp>
      <p:sp>
        <p:nvSpPr>
          <p:cNvPr id="16393" name="Rectangle 11"/>
          <p:cNvSpPr>
            <a:spLocks noChangeArrowheads="1"/>
          </p:cNvSpPr>
          <p:nvPr/>
        </p:nvSpPr>
        <p:spPr bwMode="auto">
          <a:xfrm>
            <a:off x="6719888" y="5410200"/>
            <a:ext cx="1174750" cy="11128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38113" y="68263"/>
          <a:ext cx="21590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2" name="Image" r:id="rId4" imgW="2158730" imgH="2806349" progId="">
                  <p:embed/>
                </p:oleObj>
              </mc:Choice>
              <mc:Fallback>
                <p:oleObj name="Image" r:id="rId4" imgW="2158730" imgH="280634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68263"/>
                        <a:ext cx="21590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027113" y="2895600"/>
          <a:ext cx="7573962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3" name="Image" r:id="rId6" imgW="8025397" imgH="3834921" progId="">
                  <p:embed/>
                </p:oleObj>
              </mc:Choice>
              <mc:Fallback>
                <p:oleObj name="Image" r:id="rId6" imgW="8025397" imgH="383492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895600"/>
                        <a:ext cx="7573962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2430463" y="1497013"/>
          <a:ext cx="55276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4" name="Image" r:id="rId8" imgW="4076190" imgH="533145" progId="">
                  <p:embed/>
                </p:oleObj>
              </mc:Choice>
              <mc:Fallback>
                <p:oleObj name="Image" r:id="rId8" imgW="4076190" imgH="53314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1497013"/>
                        <a:ext cx="55276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0925" y="344488"/>
            <a:ext cx="6581775" cy="7699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ea typeface="+mj-ea"/>
                <a:cs typeface="Times New Roman" pitchFamily="18" charset="0"/>
              </a:rPr>
              <a:t>Color </a:t>
            </a:r>
            <a:r>
              <a:rPr lang="en-US" altLang="zh-CN" sz="4400" b="0" dirty="0">
                <a:latin typeface="Times New Roman" pitchFamily="18" charset="0"/>
                <a:ea typeface="+mj-ea"/>
                <a:cs typeface="Times New Roman" pitchFamily="18" charset="0"/>
              </a:rPr>
              <a:t>Balancing </a:t>
            </a:r>
            <a:r>
              <a:rPr lang="zh-CN" altLang="en-US" sz="4400" dirty="0">
                <a:latin typeface="Times New Roman" pitchFamily="18" charset="0"/>
                <a:ea typeface="+mj-ea"/>
                <a:cs typeface="Times New Roman" pitchFamily="18" charset="0"/>
              </a:rPr>
              <a:t>彩色平衡 </a:t>
            </a:r>
            <a:endParaRPr lang="en-US" altLang="zh-TW" sz="44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103188" y="34925"/>
          <a:ext cx="21590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6" name="Image" r:id="rId4" imgW="2158730" imgH="2806349" progId="">
                  <p:embed/>
                </p:oleObj>
              </mc:Choice>
              <mc:Fallback>
                <p:oleObj name="Image" r:id="rId4" imgW="2158730" imgH="280634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8" y="34925"/>
                        <a:ext cx="21590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257300" y="2879725"/>
          <a:ext cx="767715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7" name="Image" r:id="rId6" imgW="8038095" imgH="3873016" progId="">
                  <p:embed/>
                </p:oleObj>
              </mc:Choice>
              <mc:Fallback>
                <p:oleObj name="Image" r:id="rId6" imgW="8038095" imgH="3873016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879725"/>
                        <a:ext cx="7677150" cy="370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2457450" y="1454150"/>
          <a:ext cx="55276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8" name="Image" r:id="rId8" imgW="4076190" imgH="533145" progId="">
                  <p:embed/>
                </p:oleObj>
              </mc:Choice>
              <mc:Fallback>
                <p:oleObj name="Image" r:id="rId8" imgW="4076190" imgH="53314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1454150"/>
                        <a:ext cx="55276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03325" y="5380038"/>
            <a:ext cx="1174750" cy="11128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3217863" y="5443538"/>
            <a:ext cx="1174750" cy="11128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5091113" y="5429250"/>
            <a:ext cx="1174750" cy="11128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7042150" y="5413375"/>
            <a:ext cx="1174750" cy="11128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320925" y="344488"/>
            <a:ext cx="6581775" cy="7699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ea typeface="+mj-ea"/>
                <a:cs typeface="Times New Roman" pitchFamily="18" charset="0"/>
              </a:rPr>
              <a:t>Color </a:t>
            </a:r>
            <a:r>
              <a:rPr lang="en-US" altLang="zh-CN" sz="4400" b="0" dirty="0">
                <a:latin typeface="Times New Roman" pitchFamily="18" charset="0"/>
                <a:ea typeface="+mj-ea"/>
                <a:cs typeface="Times New Roman" pitchFamily="18" charset="0"/>
              </a:rPr>
              <a:t>Balancing </a:t>
            </a:r>
            <a:r>
              <a:rPr lang="zh-CN" altLang="en-US" sz="4400" dirty="0">
                <a:latin typeface="Times New Roman" pitchFamily="18" charset="0"/>
                <a:ea typeface="+mj-ea"/>
                <a:cs typeface="Times New Roman" pitchFamily="18" charset="0"/>
              </a:rPr>
              <a:t>彩色平衡 </a:t>
            </a:r>
            <a:endParaRPr lang="en-US" altLang="zh-TW" sz="44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120650" y="68263"/>
          <a:ext cx="21590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Image" r:id="rId4" imgW="2158730" imgH="2806349" progId="">
                  <p:embed/>
                </p:oleObj>
              </mc:Choice>
              <mc:Fallback>
                <p:oleObj name="Image" r:id="rId4" imgW="2158730" imgH="280634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" y="68263"/>
                        <a:ext cx="21590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257300" y="2879725"/>
          <a:ext cx="767715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1" name="Image" r:id="rId6" imgW="8038095" imgH="3873016" progId="">
                  <p:embed/>
                </p:oleObj>
              </mc:Choice>
              <mc:Fallback>
                <p:oleObj name="Image" r:id="rId6" imgW="8038095" imgH="3873016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2879725"/>
                        <a:ext cx="7677150" cy="370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544763" y="1366838"/>
          <a:ext cx="55276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2" name="Image" r:id="rId8" imgW="4076190" imgH="533145" progId="">
                  <p:embed/>
                </p:oleObj>
              </mc:Choice>
              <mc:Fallback>
                <p:oleObj name="Image" r:id="rId8" imgW="4076190" imgH="53314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1366838"/>
                        <a:ext cx="55276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0925" y="344488"/>
            <a:ext cx="6581775" cy="7699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latin typeface="Times New Roman" pitchFamily="18" charset="0"/>
                <a:ea typeface="+mj-ea"/>
                <a:cs typeface="Times New Roman" pitchFamily="18" charset="0"/>
              </a:rPr>
              <a:t>Color </a:t>
            </a:r>
            <a:r>
              <a:rPr lang="en-US" altLang="zh-CN" sz="4400" b="0" dirty="0">
                <a:latin typeface="Times New Roman" pitchFamily="18" charset="0"/>
                <a:ea typeface="+mj-ea"/>
                <a:cs typeface="Times New Roman" pitchFamily="18" charset="0"/>
              </a:rPr>
              <a:t>Balancing </a:t>
            </a:r>
            <a:r>
              <a:rPr lang="zh-CN" altLang="en-US" sz="4400" dirty="0">
                <a:latin typeface="Times New Roman" pitchFamily="18" charset="0"/>
                <a:ea typeface="+mj-ea"/>
                <a:cs typeface="Times New Roman" pitchFamily="18" charset="0"/>
              </a:rPr>
              <a:t>彩色平衡 </a:t>
            </a:r>
            <a:endParaRPr lang="en-US" altLang="zh-TW" sz="44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4550" y="247650"/>
            <a:ext cx="7594600" cy="984250"/>
          </a:xfrm>
        </p:spPr>
        <p:txBody>
          <a:bodyPr/>
          <a:lstStyle/>
          <a:p>
            <a:pPr marL="0" indent="0" eaLnBrk="1" hangingPunct="1"/>
            <a:r>
              <a:rPr lang="zh-CN" b="1" smtClean="0"/>
              <a:t>色</a:t>
            </a:r>
            <a:r>
              <a:rPr lang="zh-CN" altLang="zh-CN" b="1" smtClean="0"/>
              <a:t>彩</a:t>
            </a:r>
            <a:r>
              <a:rPr lang="zh-CN" b="1" smtClean="0"/>
              <a:t>不平衡的效果示例</a:t>
            </a:r>
          </a:p>
        </p:txBody>
      </p:sp>
      <p:pic>
        <p:nvPicPr>
          <p:cNvPr id="39939" name="Picture 8" descr="4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19250" y="1700213"/>
            <a:ext cx="5757863" cy="43180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739775"/>
            <a:ext cx="6996112" cy="933450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黑体" pitchFamily="2" charset="-122"/>
                <a:sym typeface="黑体" pitchFamily="2" charset="-122"/>
              </a:rPr>
              <a:t>白平衡基本设计思想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652463" y="1968500"/>
            <a:ext cx="79248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altLang="en-US" sz="3200" b="0">
                <a:latin typeface="宋体" pitchFamily="2" charset="-122"/>
                <a:sym typeface="华文细黑" pitchFamily="2" charset="-122"/>
              </a:rPr>
              <a:t>在画面中，寻找不同亮暗的</a:t>
            </a:r>
            <a:r>
              <a:rPr lang="zh-CN" altLang="en-US" sz="320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中性色</a:t>
            </a:r>
            <a:r>
              <a:rPr lang="zh-CN" altLang="en-US" sz="3200" b="0">
                <a:latin typeface="宋体" pitchFamily="2" charset="-122"/>
                <a:sym typeface="华文细黑" pitchFamily="2" charset="-122"/>
              </a:rPr>
              <a:t>的像素点，这些点应该是满足</a:t>
            </a:r>
            <a:r>
              <a:rPr lang="en-US" altLang="zh-CN" sz="3200" b="0">
                <a:solidFill>
                  <a:srgbClr val="0000FF"/>
                </a:solidFill>
                <a:sym typeface="华文细黑" pitchFamily="2" charset="-122"/>
              </a:rPr>
              <a:t>R=G=B</a:t>
            </a:r>
            <a:r>
              <a:rPr lang="zh-CN" altLang="en-US" sz="3200" b="0">
                <a:latin typeface="宋体" pitchFamily="2" charset="-122"/>
                <a:sym typeface="华文细黑" pitchFamily="2" charset="-122"/>
              </a:rPr>
              <a:t>的，但是因为</a:t>
            </a:r>
            <a:r>
              <a:rPr lang="zh-CN" altLang="en-US" sz="320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色偏</a:t>
            </a:r>
            <a:r>
              <a:rPr lang="zh-CN" altLang="en-US" sz="3200" b="0">
                <a:latin typeface="宋体" pitchFamily="2" charset="-122"/>
                <a:sym typeface="华文细黑" pitchFamily="2" charset="-122"/>
              </a:rPr>
              <a:t>的缘故</a:t>
            </a:r>
            <a:r>
              <a:rPr lang="zh-CN" altLang="en-US" sz="320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不相等</a:t>
            </a:r>
            <a:r>
              <a:rPr lang="zh-CN" altLang="en-US" sz="3200" b="0">
                <a:latin typeface="宋体" pitchFamily="2" charset="-122"/>
                <a:sym typeface="华文细黑" pitchFamily="2" charset="-122"/>
              </a:rPr>
              <a:t>，于是通过将其影射为相等值获得彩色平衡的</a:t>
            </a:r>
            <a:r>
              <a:rPr lang="zh-CN" altLang="en-US" sz="320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作用矩阵</a:t>
            </a:r>
            <a:r>
              <a:rPr lang="zh-CN" altLang="en-US" sz="3200" b="0">
                <a:latin typeface="宋体" pitchFamily="2" charset="-122"/>
                <a:sym typeface="华文细黑" pitchFamily="2" charset="-122"/>
              </a:rPr>
              <a:t>，就可进行彩色平衡处理。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27100" y="728663"/>
            <a:ext cx="7531100" cy="585787"/>
          </a:xfrm>
        </p:spPr>
        <p:txBody>
          <a:bodyPr/>
          <a:lstStyle/>
          <a:p>
            <a:pPr marL="0" indent="0" eaLnBrk="1" hangingPunct="1"/>
            <a:r>
              <a:rPr lang="zh-CN" altLang="en-US" b="1" smtClean="0">
                <a:latin typeface="黑体" pitchFamily="2" charset="-122"/>
                <a:sym typeface="黑体" pitchFamily="2" charset="-122"/>
              </a:rPr>
              <a:t>白平衡算法步骤</a:t>
            </a:r>
            <a:r>
              <a:rPr lang="zh-CN" altLang="en-US" b="1" smtClean="0">
                <a:latin typeface="宋体" pitchFamily="2" charset="-122"/>
                <a:sym typeface="黑体" pitchFamily="2" charset="-122"/>
              </a:rPr>
              <a:t> </a:t>
            </a:r>
            <a:r>
              <a:rPr lang="en-US" altLang="zh-CN" sz="4000" b="1" smtClean="0">
                <a:latin typeface="宋体" pitchFamily="2" charset="-122"/>
                <a:sym typeface="黑体" pitchFamily="2" charset="-122"/>
              </a:rPr>
              <a:t/>
            </a:r>
            <a:br>
              <a:rPr lang="en-US" altLang="zh-CN" sz="4000" b="1" smtClean="0">
                <a:latin typeface="宋体" pitchFamily="2" charset="-122"/>
                <a:sym typeface="黑体" pitchFamily="2" charset="-122"/>
              </a:rPr>
            </a:br>
            <a:endParaRPr lang="zh-CN" altLang="en-US" sz="3200" b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1546225"/>
            <a:ext cx="8096250" cy="862013"/>
          </a:xfrm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sym typeface="华文细黑" pitchFamily="2" charset="-122"/>
              </a:rPr>
              <a:t>1.</a:t>
            </a:r>
            <a:r>
              <a:rPr lang="en-US" altLang="zh-CN" dirty="0" smtClean="0">
                <a:latin typeface="宋体" pitchFamily="2" charset="-122"/>
                <a:sym typeface="华文细黑" pitchFamily="2" charset="-122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计算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输入的具有色偏的原图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亮度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，即：</a:t>
            </a:r>
            <a:endParaRPr lang="zh-CN" altLang="en-US" dirty="0" smtClean="0">
              <a:latin typeface="宋体" pitchFamily="2" charset="-122"/>
            </a:endParaRPr>
          </a:p>
        </p:txBody>
      </p:sp>
      <p:pic>
        <p:nvPicPr>
          <p:cNvPr id="20484" name="Object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0388" y="2368550"/>
            <a:ext cx="4883150" cy="40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2889250"/>
            <a:ext cx="832485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0" kern="0" dirty="0">
                <a:ea typeface="华文细黑" pitchFamily="2" charset="-122"/>
                <a:sym typeface="华文细黑" pitchFamily="2" charset="-122"/>
              </a:rPr>
              <a:t>2.</a:t>
            </a:r>
            <a:r>
              <a:rPr lang="en-US" altLang="zh-CN" sz="3200" kern="0" dirty="0">
                <a:latin typeface="华文细黑" pitchFamily="2" charset="-122"/>
                <a:ea typeface="华文细黑" pitchFamily="2" charset="-122"/>
                <a:sym typeface="华文细黑" pitchFamily="2" charset="-122"/>
              </a:rPr>
              <a:t> 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根据计算出的亮度值来寻找图像中的白色点。</a:t>
            </a:r>
          </a:p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  考虑到实际中，白色的点不一定是理想状态下的白点，因此在这里只是将</a:t>
            </a:r>
            <a:r>
              <a:rPr lang="zh-CN" altLang="en-US" sz="3200" kern="0" dirty="0">
                <a:solidFill>
                  <a:srgbClr val="0000FF"/>
                </a:solidFill>
                <a:latin typeface="宋体" pitchFamily="2" charset="-122"/>
                <a:ea typeface="+mn-ea"/>
                <a:sym typeface="华文细黑" pitchFamily="2" charset="-122"/>
              </a:rPr>
              <a:t>白色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定义为</a:t>
            </a:r>
            <a:r>
              <a:rPr lang="zh-CN" altLang="en-US" sz="3200" kern="0" dirty="0">
                <a:solidFill>
                  <a:srgbClr val="0000FF"/>
                </a:solidFill>
                <a:latin typeface="宋体" pitchFamily="2" charset="-122"/>
                <a:ea typeface="+mn-ea"/>
                <a:sym typeface="华文细黑" pitchFamily="2" charset="-122"/>
              </a:rPr>
              <a:t>亮度值最大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的点，即：</a:t>
            </a:r>
            <a:endParaRPr lang="zh-CN" altLang="en-US" sz="3200" b="0" kern="0" dirty="0">
              <a:latin typeface="宋体" pitchFamily="2" charset="-122"/>
              <a:ea typeface="+mn-ea"/>
              <a:sym typeface="Calibri" pitchFamily="34" charset="0"/>
            </a:endParaRPr>
          </a:p>
        </p:txBody>
      </p:sp>
      <p:pic>
        <p:nvPicPr>
          <p:cNvPr id="6" name="Object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325" y="5478463"/>
            <a:ext cx="2092325" cy="522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bldLvl="0" autoUpdateAnimBg="0"/>
      <p:bldP spid="5" grpId="0" build="p" bldLvl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84325"/>
            <a:ext cx="7962900" cy="2644775"/>
          </a:xfrm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 smtClean="0">
                <a:latin typeface="Times New Roman" pitchFamily="18" charset="0"/>
                <a:ea typeface="华文细黑" pitchFamily="2" charset="-122"/>
                <a:sym typeface="华文细黑" pitchFamily="2" charset="-122"/>
              </a:rPr>
              <a:t>3.</a:t>
            </a:r>
            <a:r>
              <a:rPr lang="en-US" altLang="zh-CN" b="1" dirty="0" smtClean="0">
                <a:latin typeface="Times New Roman" pitchFamily="18" charset="0"/>
                <a:ea typeface="华文细黑" pitchFamily="2" charset="-122"/>
                <a:sym typeface="华文细黑" pitchFamily="2" charset="-122"/>
              </a:rPr>
              <a:t> 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考虑到对环境光照具有一定的适应性，寻找出原图中所有亮度值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不小于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sym typeface="华文细黑" pitchFamily="2" charset="-122"/>
              </a:rPr>
              <a:t>0.95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  <a:sym typeface="华文细黑" pitchFamily="2" charset="-122"/>
              </a:rPr>
              <a:t>倍最大亮度值的点</a:t>
            </a:r>
            <a:r>
              <a:rPr lang="zh-CN" altLang="en-US" dirty="0" smtClean="0">
                <a:latin typeface="宋体" pitchFamily="2" charset="-122"/>
                <a:sym typeface="华文细黑" pitchFamily="2" charset="-122"/>
              </a:rPr>
              <a:t>。令这些点构成白色点集合，即：</a:t>
            </a:r>
            <a:endParaRPr lang="zh-CN" altLang="en-US" dirty="0" smtClean="0">
              <a:latin typeface="宋体" pitchFamily="2" charset="-122"/>
            </a:endParaRPr>
          </a:p>
        </p:txBody>
      </p:sp>
      <p:pic>
        <p:nvPicPr>
          <p:cNvPr id="22532" name="Object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8563" y="3530600"/>
            <a:ext cx="3776662" cy="5222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23900" y="4103688"/>
            <a:ext cx="8096250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0" kern="0" dirty="0">
                <a:ea typeface="华文细黑" pitchFamily="2" charset="-122"/>
                <a:sym typeface="华文细黑" pitchFamily="2" charset="-122"/>
              </a:rPr>
              <a:t>4.</a:t>
            </a:r>
            <a:r>
              <a:rPr lang="en-US" altLang="zh-CN" sz="3200" kern="0" dirty="0">
                <a:ea typeface="华文细黑" pitchFamily="2" charset="-122"/>
                <a:sym typeface="华文细黑" pitchFamily="2" charset="-122"/>
              </a:rPr>
              <a:t> 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计算白色点集</a:t>
            </a:r>
            <a:r>
              <a:rPr lang="zh-CN" altLang="en-US" sz="3200" b="0" kern="0" dirty="0">
                <a:ea typeface="+mn-ea"/>
                <a:cs typeface="Times New Roman" pitchFamily="18" charset="0"/>
                <a:sym typeface="华文细黑" pitchFamily="2" charset="-122"/>
              </a:rPr>
              <a:t>Ω</a:t>
            </a:r>
            <a:r>
              <a:rPr lang="en-US" altLang="zh-CN" sz="3200" b="0" kern="0" baseline="-25000" dirty="0">
                <a:ea typeface="+mn-ea"/>
                <a:cs typeface="Times New Roman" pitchFamily="18" charset="0"/>
                <a:sym typeface="华文细黑" pitchFamily="2" charset="-122"/>
              </a:rPr>
              <a:t>white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中所有像素的</a:t>
            </a:r>
            <a:r>
              <a:rPr lang="en-US" altLang="zh-CN" sz="3200" b="0" kern="0" dirty="0">
                <a:solidFill>
                  <a:srgbClr val="0000FF"/>
                </a:solidFill>
                <a:ea typeface="+mn-ea"/>
                <a:sym typeface="华文细黑" pitchFamily="2" charset="-122"/>
              </a:rPr>
              <a:t>R,G,B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三个颜色分量的</a:t>
            </a:r>
            <a:r>
              <a:rPr lang="zh-CN" altLang="en-US" sz="3200" kern="0" dirty="0">
                <a:solidFill>
                  <a:srgbClr val="0000FF"/>
                </a:solidFill>
                <a:latin typeface="宋体" pitchFamily="2" charset="-122"/>
                <a:ea typeface="+mn-ea"/>
                <a:sym typeface="华文细黑" pitchFamily="2" charset="-122"/>
              </a:rPr>
              <a:t>均值</a:t>
            </a:r>
            <a:r>
              <a:rPr lang="zh-CN" altLang="en-US" sz="2800" kern="0" dirty="0">
                <a:latin typeface="华文细黑" pitchFamily="2" charset="-122"/>
                <a:ea typeface="华文细黑" pitchFamily="2" charset="-122"/>
                <a:sym typeface="华文细黑" pitchFamily="2" charset="-122"/>
              </a:rPr>
              <a:t>。</a:t>
            </a:r>
            <a:endParaRPr lang="zh-CN" altLang="en-US" sz="1800" kern="0" dirty="0">
              <a:latin typeface="华文细黑" pitchFamily="2" charset="-122"/>
              <a:ea typeface="华文细黑" pitchFamily="2" charset="-122"/>
              <a:sym typeface="华文细黑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27100" y="519113"/>
            <a:ext cx="75311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latin typeface="黑体" pitchFamily="2" charset="-122"/>
                <a:ea typeface="+mj-ea"/>
                <a:cs typeface="+mj-cs"/>
                <a:sym typeface="黑体" pitchFamily="2" charset="-122"/>
              </a:rPr>
              <a:t>白平衡算法步骤</a:t>
            </a:r>
            <a:endParaRPr lang="zh-CN" altLang="en-US" sz="4400" kern="0" dirty="0">
              <a:latin typeface="+mj-lt"/>
              <a:ea typeface="+mj-ea"/>
              <a:cs typeface="+mj-cs"/>
              <a:sym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0" autoUpdateAnimBg="0"/>
      <p:bldP spid="5" grpId="0" build="p" bldLvl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451" y="1078048"/>
            <a:ext cx="8313738" cy="1109662"/>
          </a:xfrm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</a:pPr>
            <a:r>
              <a:rPr lang="en-US" altLang="zh-CN" dirty="0" smtClean="0">
                <a:latin typeface="Times New Roman" pitchFamily="18" charset="0"/>
                <a:ea typeface="华文细黑" pitchFamily="2" charset="-122"/>
                <a:sym typeface="华文细黑" pitchFamily="2" charset="-122"/>
              </a:rPr>
              <a:t>5.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  <a:sym typeface="华文细黑" pitchFamily="2" charset="-122"/>
              </a:rPr>
              <a:t> </a:t>
            </a:r>
            <a:r>
              <a:rPr lang="zh-CN" altLang="en-US" dirty="0" smtClean="0">
                <a:latin typeface="华文细黑" pitchFamily="2" charset="-122"/>
                <a:sym typeface="华文细黑" pitchFamily="2" charset="-122"/>
              </a:rPr>
              <a:t>按照下面的公式计算</a:t>
            </a:r>
            <a:r>
              <a:rPr lang="zh-CN" altLang="en-US" b="1" dirty="0" smtClean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颜色均衡化</a:t>
            </a:r>
            <a:r>
              <a:rPr lang="zh-CN" altLang="en-US" dirty="0" smtClean="0">
                <a:latin typeface="华文细黑" pitchFamily="2" charset="-122"/>
                <a:sym typeface="华文细黑" pitchFamily="2" charset="-122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latin typeface="华文细黑" pitchFamily="2" charset="-122"/>
                <a:sym typeface="华文细黑" pitchFamily="2" charset="-122"/>
              </a:rPr>
              <a:t>调整参数</a:t>
            </a:r>
            <a:r>
              <a:rPr lang="zh-CN" altLang="en-US" dirty="0" smtClean="0">
                <a:latin typeface="华文细黑" pitchFamily="2" charset="-122"/>
                <a:sym typeface="华文细黑" pitchFamily="2" charset="-122"/>
              </a:rPr>
              <a:t>（白点集</a:t>
            </a:r>
            <a:r>
              <a:rPr lang="zh-CN" altLang="en-US" b="1" u="sng" dirty="0" smtClean="0">
                <a:solidFill>
                  <a:srgbClr val="FF0000"/>
                </a:solidFill>
                <a:latin typeface="华文细黑" pitchFamily="2" charset="-122"/>
                <a:sym typeface="华文细黑" pitchFamily="2" charset="-122"/>
              </a:rPr>
              <a:t>平均亮度</a:t>
            </a:r>
            <a:r>
              <a:rPr lang="zh-CN" altLang="en-US" dirty="0" smtClean="0">
                <a:latin typeface="华文细黑" pitchFamily="2" charset="-122"/>
                <a:sym typeface="华文细黑" pitchFamily="2" charset="-122"/>
              </a:rPr>
              <a:t>除以颜色均值，使得颜色均衡）</a:t>
            </a:r>
            <a:r>
              <a:rPr lang="zh-CN" altLang="en-US" b="1" dirty="0" smtClean="0">
                <a:latin typeface="华文细黑" pitchFamily="2" charset="-122"/>
                <a:sym typeface="华文细黑" pitchFamily="2" charset="-122"/>
              </a:rPr>
              <a:t>：</a:t>
            </a:r>
          </a:p>
        </p:txBody>
      </p:sp>
      <p:pic>
        <p:nvPicPr>
          <p:cNvPr id="24580" name="Object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913063"/>
            <a:ext cx="1511300" cy="522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4581" name="Object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0325" y="2905125"/>
            <a:ext cx="1570038" cy="5508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4582" name="Object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1025" y="2862263"/>
            <a:ext cx="1511300" cy="522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89794" y="169069"/>
            <a:ext cx="75311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Tx/>
              <a:buNone/>
              <a:defRPr/>
            </a:pPr>
            <a:r>
              <a:rPr lang="zh-CN" altLang="en-US" sz="4400" kern="0" dirty="0">
                <a:latin typeface="黑体" pitchFamily="2" charset="-122"/>
                <a:sym typeface="黑体" pitchFamily="2" charset="-122"/>
              </a:rPr>
              <a:t>白平衡算法步骤</a:t>
            </a:r>
            <a:endParaRPr lang="zh-CN" altLang="en-US" sz="4400" kern="0" dirty="0">
              <a:sym typeface="Calibri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4650" y="3487738"/>
            <a:ext cx="784860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3200" b="0" kern="0" dirty="0">
                <a:ea typeface="华文细黑" pitchFamily="2" charset="-122"/>
                <a:sym typeface="华文细黑" pitchFamily="2" charset="-122"/>
              </a:rPr>
              <a:t>6. </a:t>
            </a:r>
            <a:r>
              <a:rPr lang="zh-CN" altLang="en-US" sz="3200" kern="0" dirty="0">
                <a:solidFill>
                  <a:srgbClr val="0000FF"/>
                </a:solidFill>
                <a:latin typeface="宋体" pitchFamily="2" charset="-122"/>
                <a:ea typeface="+mn-ea"/>
                <a:sym typeface="华文细黑" pitchFamily="2" charset="-122"/>
              </a:rPr>
              <a:t>对整幅图像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的</a:t>
            </a:r>
            <a:r>
              <a:rPr lang="en-US" altLang="zh-CN" sz="3200" b="0" kern="0" dirty="0">
                <a:ea typeface="+mn-ea"/>
                <a:sym typeface="华文细黑" pitchFamily="2" charset="-122"/>
              </a:rPr>
              <a:t>R,G,B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三个颜色分量，进行彩色</a:t>
            </a:r>
            <a:r>
              <a:rPr lang="zh-CN" altLang="en-US" sz="3200" kern="0" dirty="0">
                <a:solidFill>
                  <a:srgbClr val="0000FF"/>
                </a:solidFill>
                <a:latin typeface="宋体" pitchFamily="2" charset="-122"/>
                <a:ea typeface="+mn-ea"/>
                <a:sym typeface="华文细黑" pitchFamily="2" charset="-122"/>
              </a:rPr>
              <a:t>平衡调整</a:t>
            </a:r>
            <a:r>
              <a:rPr lang="zh-CN" altLang="en-US" sz="3200" b="0" kern="0" dirty="0">
                <a:latin typeface="宋体" pitchFamily="2" charset="-122"/>
                <a:ea typeface="+mn-ea"/>
                <a:sym typeface="华文细黑" pitchFamily="2" charset="-122"/>
              </a:rPr>
              <a:t>如下：</a:t>
            </a:r>
          </a:p>
        </p:txBody>
      </p:sp>
      <p:pic>
        <p:nvPicPr>
          <p:cNvPr id="9" name="Object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0825" y="4949825"/>
            <a:ext cx="1571625" cy="4937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Object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9663" y="4960938"/>
            <a:ext cx="1628775" cy="520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Object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35651" y="4978133"/>
            <a:ext cx="1570037" cy="4921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sp>
        <p:nvSpPr>
          <p:cNvPr id="72715" name="Text Box 7"/>
          <p:cNvSpPr txBox="1">
            <a:spLocks noChangeArrowheads="1"/>
          </p:cNvSpPr>
          <p:nvPr/>
        </p:nvSpPr>
        <p:spPr bwMode="auto">
          <a:xfrm>
            <a:off x="731838" y="5726113"/>
            <a:ext cx="732313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3200" b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得到的图像就是彩色平衡后的图像。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bldLvl="0" autoUpdateAnimBg="0"/>
      <p:bldP spid="8" grpId="0" build="p" bldLvl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4550" y="247650"/>
            <a:ext cx="7594600" cy="984250"/>
          </a:xfrm>
        </p:spPr>
        <p:txBody>
          <a:bodyPr/>
          <a:lstStyle/>
          <a:p>
            <a:pPr marL="0" indent="0" eaLnBrk="1" hangingPunct="1"/>
            <a:r>
              <a:rPr lang="zh-CN" b="1" smtClean="0"/>
              <a:t>色</a:t>
            </a:r>
            <a:r>
              <a:rPr lang="zh-CN" altLang="zh-CN" b="1" smtClean="0"/>
              <a:t>彩</a:t>
            </a:r>
            <a:r>
              <a:rPr lang="zh-CN" b="1" smtClean="0"/>
              <a:t>不平衡的效果示例</a:t>
            </a:r>
          </a:p>
        </p:txBody>
      </p:sp>
      <p:pic>
        <p:nvPicPr>
          <p:cNvPr id="39939" name="Picture 8" descr="4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19250" y="1700213"/>
            <a:ext cx="5757863" cy="43180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Text Box 4"/>
          <p:cNvSpPr txBox="1">
            <a:spLocks noChangeArrowheads="1"/>
          </p:cNvSpPr>
          <p:nvPr/>
        </p:nvSpPr>
        <p:spPr bwMode="auto">
          <a:xfrm>
            <a:off x="1365250" y="95250"/>
            <a:ext cx="6467475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Linear Intensity 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线性亮度校正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8915" name="Group 9"/>
          <p:cNvGrpSpPr>
            <a:grpSpLocks/>
          </p:cNvGrpSpPr>
          <p:nvPr/>
        </p:nvGrpSpPr>
        <p:grpSpPr bwMode="auto">
          <a:xfrm>
            <a:off x="581025" y="1589088"/>
            <a:ext cx="7969250" cy="4962525"/>
            <a:chOff x="366" y="1001"/>
            <a:chExt cx="5020" cy="3126"/>
          </a:xfrm>
        </p:grpSpPr>
        <p:grpSp>
          <p:nvGrpSpPr>
            <p:cNvPr id="38918" name="Group 7"/>
            <p:cNvGrpSpPr>
              <a:grpSpLocks/>
            </p:cNvGrpSpPr>
            <p:nvPr/>
          </p:nvGrpSpPr>
          <p:grpSpPr bwMode="auto">
            <a:xfrm>
              <a:off x="368" y="1001"/>
              <a:ext cx="5018" cy="3126"/>
              <a:chOff x="368" y="1001"/>
              <a:chExt cx="5018" cy="3126"/>
            </a:xfrm>
          </p:grpSpPr>
          <p:pic>
            <p:nvPicPr>
              <p:cNvPr id="38920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68" y="1001"/>
                <a:ext cx="5018" cy="3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921" name="Text Box 5"/>
              <p:cNvSpPr txBox="1">
                <a:spLocks noChangeArrowheads="1"/>
              </p:cNvSpPr>
              <p:nvPr/>
            </p:nvSpPr>
            <p:spPr bwMode="auto">
              <a:xfrm>
                <a:off x="4100" y="3791"/>
                <a:ext cx="223" cy="231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I</a:t>
                </a:r>
              </a:p>
            </p:txBody>
          </p:sp>
          <p:sp>
            <p:nvSpPr>
              <p:cNvPr id="38922" name="Text Box 6"/>
              <p:cNvSpPr txBox="1">
                <a:spLocks noChangeArrowheads="1"/>
              </p:cNvSpPr>
              <p:nvPr/>
            </p:nvSpPr>
            <p:spPr bwMode="auto">
              <a:xfrm>
                <a:off x="4868" y="3762"/>
                <a:ext cx="379" cy="231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H, S</a:t>
                </a:r>
              </a:p>
            </p:txBody>
          </p:sp>
        </p:grpSp>
        <p:sp>
          <p:nvSpPr>
            <p:cNvPr id="38919" name="Line 8"/>
            <p:cNvSpPr>
              <a:spLocks noChangeShapeType="1"/>
            </p:cNvSpPr>
            <p:nvPr/>
          </p:nvSpPr>
          <p:spPr bwMode="auto">
            <a:xfrm>
              <a:off x="366" y="2597"/>
              <a:ext cx="4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16" name="Text Box 10"/>
          <p:cNvSpPr txBox="1">
            <a:spLocks noChangeArrowheads="1"/>
          </p:cNvSpPr>
          <p:nvPr/>
        </p:nvSpPr>
        <p:spPr bwMode="auto">
          <a:xfrm>
            <a:off x="533400" y="5851525"/>
            <a:ext cx="34131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/>
              <a:t>K=0.7</a:t>
            </a:r>
          </a:p>
          <a:p>
            <a:pPr algn="l">
              <a:spcBef>
                <a:spcPct val="50000"/>
              </a:spcBef>
            </a:pPr>
            <a:r>
              <a:rPr lang="zh-CN" altLang="en-US" b="0"/>
              <a:t>映射关系 </a:t>
            </a:r>
            <a:r>
              <a:rPr lang="en-US" altLang="zh-CN" b="0"/>
              <a:t>CMY???</a:t>
            </a:r>
          </a:p>
        </p:txBody>
      </p:sp>
      <p:sp>
        <p:nvSpPr>
          <p:cNvPr id="38917" name="Rectangle 11"/>
          <p:cNvSpPr>
            <a:spLocks noChangeArrowheads="1"/>
          </p:cNvSpPr>
          <p:nvPr/>
        </p:nvSpPr>
        <p:spPr bwMode="auto">
          <a:xfrm>
            <a:off x="3733800" y="5105400"/>
            <a:ext cx="5029200" cy="1352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79525" y="442913"/>
            <a:ext cx="7137400" cy="1058862"/>
          </a:xfrm>
        </p:spPr>
        <p:txBody>
          <a:bodyPr/>
          <a:lstStyle/>
          <a:p>
            <a:pPr marL="0" indent="0" eaLnBrk="1" hangingPunct="1"/>
            <a:r>
              <a:rPr lang="zh-CN" b="1" smtClean="0"/>
              <a:t>彩色平衡效果示例</a:t>
            </a:r>
          </a:p>
        </p:txBody>
      </p:sp>
      <p:pic>
        <p:nvPicPr>
          <p:cNvPr id="40963" name="Picture 3" descr="4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34950" y="1989138"/>
            <a:ext cx="4318000" cy="3238500"/>
          </a:xfrm>
        </p:spPr>
      </p:pic>
      <p:pic>
        <p:nvPicPr>
          <p:cNvPr id="40964" name="Picture 6" descr="4s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7563" y="1989138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557213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698625"/>
            <a:ext cx="6534150" cy="3810000"/>
          </a:xfrm>
        </p:spPr>
        <p:txBody>
          <a:bodyPr/>
          <a:lstStyle/>
          <a:p>
            <a:pPr marL="514350" indent="-514350" algn="l" eaLnBrk="1" hangingPunct="1"/>
            <a:r>
              <a:rPr lang="en-US" altLang="en-US" smtClean="0">
                <a:latin typeface="宋体" pitchFamily="2" charset="-122"/>
                <a:sym typeface="宋体" pitchFamily="2" charset="-122"/>
              </a:rPr>
              <a:t>9.1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彩色的形成原理与基本概念</a:t>
            </a:r>
            <a:endParaRPr lang="en-US" alt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9.2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表色系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9.3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彩色图像的常规处理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9.5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彩色图像的彩色补偿处理</a:t>
            </a:r>
            <a:endParaRPr lang="en-US" altLang="zh-CN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9.4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彩色图像的彩色平衡处理</a:t>
            </a:r>
            <a:endParaRPr lang="en-US" alt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黑体" pitchFamily="2" charset="-122"/>
              </a:rPr>
              <a:t>9.6 </a:t>
            </a:r>
            <a:r>
              <a:rPr lang="zh-CN" altLang="zh-CN" b="1" smtClean="0">
                <a:solidFill>
                  <a:srgbClr val="0000FF"/>
                </a:solidFill>
                <a:latin typeface="宋体" pitchFamily="2" charset="-122"/>
                <a:sym typeface="黑体" pitchFamily="2" charset="-122"/>
              </a:rPr>
              <a:t>基于彩色信息的图像识别</a:t>
            </a:r>
            <a:endParaRPr lang="en-US" altLang="zh-CN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endParaRPr lang="zh-CN" altLang="en-US" sz="280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476250"/>
            <a:ext cx="6492875" cy="850900"/>
          </a:xfrm>
        </p:spPr>
        <p:txBody>
          <a:bodyPr/>
          <a:lstStyle/>
          <a:p>
            <a:pPr marL="0" indent="0" eaLnBrk="1" hangingPunct="1"/>
            <a:r>
              <a:rPr lang="zh-CN" b="1" smtClean="0">
                <a:latin typeface="黑体" pitchFamily="2" charset="-122"/>
                <a:sym typeface="黑体" pitchFamily="2" charset="-122"/>
              </a:rPr>
              <a:t>基于彩色信息的图像识别</a:t>
            </a:r>
          </a:p>
        </p:txBody>
      </p:sp>
      <p:pic>
        <p:nvPicPr>
          <p:cNvPr id="26627" name="Picture 3" descr="edg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0863" y="40259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 descr="edge2g"/>
          <p:cNvPicPr>
            <a:picLocks noChangeAspect="1" noChangeArrowheads="1"/>
          </p:cNvPicPr>
          <p:nvPr/>
        </p:nvPicPr>
        <p:blipFill>
          <a:blip r:embed="rId3">
            <a:lum contrast="-90000"/>
          </a:blip>
          <a:srcRect/>
          <a:stretch>
            <a:fillRect/>
          </a:stretch>
        </p:blipFill>
        <p:spPr bwMode="auto">
          <a:xfrm>
            <a:off x="3614738" y="40259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edge1"/>
          <p:cNvPicPr preferRelativeResize="0">
            <a:picLocks noGrp="1" noChangeAspect="1" noChangeArrowheads="1"/>
          </p:cNvPicPr>
          <p:nvPr>
            <p:ph type="clipArt"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673225" y="3997325"/>
            <a:ext cx="1795463" cy="1903413"/>
          </a:xfrm>
        </p:spPr>
      </p:pic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952500" y="1755775"/>
            <a:ext cx="776605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SzPct val="100000"/>
              <a:buFont typeface="Wingdings" pitchFamily="2" charset="2"/>
              <a:buChar char="n"/>
            </a:pPr>
            <a:r>
              <a:rPr lang="zh-CN" altLang="en-US" sz="3200" b="0" dirty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对灰度图像：</a:t>
            </a:r>
          </a:p>
          <a:p>
            <a:pPr algn="l">
              <a:buSzPct val="100000"/>
            </a:pPr>
            <a:r>
              <a:rPr lang="zh-CN" altLang="en-US" sz="3200" b="0" dirty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   </a:t>
            </a:r>
            <a:r>
              <a:rPr lang="zh-CN" altLang="en-US" sz="3200" dirty="0">
                <a:solidFill>
                  <a:srgbClr val="0000FF"/>
                </a:solidFill>
                <a:latin typeface="Tahoma" pitchFamily="34" charset="0"/>
                <a:sym typeface="Tahoma" pitchFamily="34" charset="0"/>
              </a:rPr>
              <a:t>灰度跳变</a:t>
            </a:r>
            <a:r>
              <a:rPr lang="zh-CN" altLang="en-US" sz="3200" b="0" dirty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的视觉反映是边界的存在。</a:t>
            </a:r>
          </a:p>
          <a:p>
            <a:pPr algn="l">
              <a:buSzPct val="100000"/>
              <a:buFont typeface="Wingdings" pitchFamily="2" charset="2"/>
              <a:buChar char="n"/>
            </a:pPr>
            <a:r>
              <a:rPr lang="zh-CN" altLang="en-US" sz="3200" b="0" dirty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对彩色图像：</a:t>
            </a:r>
          </a:p>
          <a:p>
            <a:pPr algn="l">
              <a:buSzPct val="100000"/>
            </a:pPr>
            <a:r>
              <a:rPr lang="zh-CN" altLang="en-US" sz="3200" b="0" dirty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   </a:t>
            </a:r>
            <a:r>
              <a:rPr lang="zh-CN" altLang="en-US" sz="3200" dirty="0">
                <a:solidFill>
                  <a:srgbClr val="0000FF"/>
                </a:solidFill>
                <a:latin typeface="Tahoma" pitchFamily="34" charset="0"/>
                <a:sym typeface="Tahoma" pitchFamily="34" charset="0"/>
              </a:rPr>
              <a:t>颜色跳变</a:t>
            </a:r>
            <a:r>
              <a:rPr lang="zh-CN" altLang="en-US" sz="3200" b="0" dirty="0">
                <a:solidFill>
                  <a:srgbClr val="000000"/>
                </a:solidFill>
                <a:latin typeface="Tahoma" pitchFamily="34" charset="0"/>
                <a:sym typeface="Tahoma" pitchFamily="34" charset="0"/>
              </a:rPr>
              <a:t>的视觉反映是边界的存在。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3"/>
          <p:cNvGrpSpPr>
            <a:grpSpLocks/>
          </p:cNvGrpSpPr>
          <p:nvPr/>
        </p:nvGrpSpPr>
        <p:grpSpPr bwMode="auto">
          <a:xfrm>
            <a:off x="581025" y="1479550"/>
            <a:ext cx="7969250" cy="4962525"/>
            <a:chOff x="366" y="1001"/>
            <a:chExt cx="5020" cy="3126"/>
          </a:xfrm>
        </p:grpSpPr>
        <p:grpSp>
          <p:nvGrpSpPr>
            <p:cNvPr id="81925" name="Group 4"/>
            <p:cNvGrpSpPr>
              <a:grpSpLocks/>
            </p:cNvGrpSpPr>
            <p:nvPr/>
          </p:nvGrpSpPr>
          <p:grpSpPr bwMode="auto">
            <a:xfrm>
              <a:off x="368" y="1001"/>
              <a:ext cx="5018" cy="3126"/>
              <a:chOff x="368" y="1001"/>
              <a:chExt cx="5018" cy="3126"/>
            </a:xfrm>
          </p:grpSpPr>
          <p:pic>
            <p:nvPicPr>
              <p:cNvPr id="81927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68" y="1001"/>
                <a:ext cx="5018" cy="3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855" name="Text Box 6"/>
              <p:cNvSpPr txBox="1">
                <a:spLocks noChangeArrowheads="1"/>
              </p:cNvSpPr>
              <p:nvPr/>
            </p:nvSpPr>
            <p:spPr bwMode="auto">
              <a:xfrm>
                <a:off x="4018" y="3826"/>
                <a:ext cx="357" cy="2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800" b="0" dirty="0">
                    <a:ea typeface="+mn-ea"/>
                    <a:cs typeface="Times New Roman" pitchFamily="18" charset="0"/>
                  </a:rPr>
                  <a:t>I</a:t>
                </a:r>
              </a:p>
            </p:txBody>
          </p:sp>
          <p:sp>
            <p:nvSpPr>
              <p:cNvPr id="78856" name="Text Box 7"/>
              <p:cNvSpPr txBox="1">
                <a:spLocks noChangeArrowheads="1"/>
              </p:cNvSpPr>
              <p:nvPr/>
            </p:nvSpPr>
            <p:spPr bwMode="auto">
              <a:xfrm>
                <a:off x="4868" y="3762"/>
                <a:ext cx="379" cy="23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800" b="0" dirty="0">
                    <a:ea typeface="+mn-ea"/>
                    <a:cs typeface="Times New Roman" pitchFamily="18" charset="0"/>
                  </a:rPr>
                  <a:t>H, S</a:t>
                </a:r>
              </a:p>
            </p:txBody>
          </p:sp>
        </p:grpSp>
        <p:sp>
          <p:nvSpPr>
            <p:cNvPr id="78853" name="Line 8"/>
            <p:cNvSpPr>
              <a:spLocks noChangeShapeType="1"/>
            </p:cNvSpPr>
            <p:nvPr/>
          </p:nvSpPr>
          <p:spPr bwMode="auto">
            <a:xfrm>
              <a:off x="366" y="2597"/>
              <a:ext cx="4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78851" name="Rectangle 10"/>
          <p:cNvSpPr>
            <a:spLocks noChangeArrowheads="1"/>
          </p:cNvSpPr>
          <p:nvPr/>
        </p:nvSpPr>
        <p:spPr bwMode="auto">
          <a:xfrm>
            <a:off x="811213" y="381000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  <p:sp>
        <p:nvSpPr>
          <p:cNvPr id="81924" name="Text Box 6"/>
          <p:cNvSpPr txBox="1">
            <a:spLocks noChangeArrowheads="1"/>
          </p:cNvSpPr>
          <p:nvPr/>
        </p:nvSpPr>
        <p:spPr bwMode="auto">
          <a:xfrm>
            <a:off x="2220913" y="4721225"/>
            <a:ext cx="6356350" cy="2062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altLang="zh-CN" sz="3200" b="0"/>
          </a:p>
          <a:p>
            <a:pPr algn="l">
              <a:spcBef>
                <a:spcPct val="50000"/>
              </a:spcBef>
            </a:pPr>
            <a:r>
              <a:rPr lang="zh-CN" altLang="en-US" sz="3200" b="0"/>
              <a:t>    如何提取草莓</a:t>
            </a:r>
            <a:r>
              <a:rPr lang="en-US" altLang="zh-CN" sz="3200" b="0"/>
              <a:t>???</a:t>
            </a:r>
          </a:p>
          <a:p>
            <a:pPr algn="l">
              <a:spcBef>
                <a:spcPct val="50000"/>
              </a:spcBef>
            </a:pPr>
            <a:endParaRPr lang="en-US" altLang="zh-CN" sz="32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196975"/>
            <a:ext cx="7043737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1241425" y="6049963"/>
            <a:ext cx="74882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0"/>
              <a:t>提取的效果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811213" y="381000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Photoshop</a:t>
            </a:r>
          </a:p>
        </p:txBody>
      </p:sp>
      <p:sp>
        <p:nvSpPr>
          <p:cNvPr id="83971" name="Text Box 4"/>
          <p:cNvSpPr txBox="1">
            <a:spLocks noChangeArrowheads="1"/>
          </p:cNvSpPr>
          <p:nvPr/>
        </p:nvSpPr>
        <p:spPr bwMode="auto">
          <a:xfrm>
            <a:off x="403225" y="5729288"/>
            <a:ext cx="8566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>
                <a:cs typeface="Times New Roman" pitchFamily="18" charset="0"/>
              </a:rPr>
              <a:t>  </a:t>
            </a:r>
            <a:r>
              <a:rPr lang="en-US" altLang="zh-CN" sz="3200" b="0">
                <a:cs typeface="Times New Roman" pitchFamily="18" charset="0"/>
              </a:rPr>
              <a:t>Question</a:t>
            </a:r>
            <a:r>
              <a:rPr lang="zh-CN" altLang="en-US" sz="3200" b="0">
                <a:cs typeface="Times New Roman" pitchFamily="18" charset="0"/>
              </a:rPr>
              <a:t>： </a:t>
            </a:r>
            <a:r>
              <a:rPr lang="en-US" altLang="zh-CN" sz="3200" b="0">
                <a:cs typeface="Times New Roman" pitchFamily="18" charset="0"/>
              </a:rPr>
              <a:t>Can we get it by defining a red pot?</a:t>
            </a:r>
            <a:endParaRPr lang="zh-CN" altLang="en-US" sz="3200" b="0">
              <a:cs typeface="Times New Roman" pitchFamily="18" charset="0"/>
            </a:endParaRPr>
          </a:p>
        </p:txBody>
      </p:sp>
      <p:pic>
        <p:nvPicPr>
          <p:cNvPr id="8397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3" y="2395538"/>
            <a:ext cx="4289425" cy="322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713" y="2381250"/>
            <a:ext cx="4164012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811213" y="381000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2575" y="1120775"/>
            <a:ext cx="8404225" cy="4525963"/>
          </a:xfrm>
          <a:noFill/>
        </p:spPr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Photoshop</a:t>
            </a:r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1763713"/>
            <a:ext cx="4259263" cy="3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7875" y="1771650"/>
            <a:ext cx="4365625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811213" y="206375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260350" y="5051425"/>
            <a:ext cx="9090025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ts val="600"/>
              </a:spcBef>
              <a:buFontTx/>
              <a:buChar char="•"/>
              <a:defRPr/>
            </a:pPr>
            <a:r>
              <a:rPr lang="zh-CN" altLang="en-US" sz="3200" b="0" dirty="0">
                <a:ea typeface="+mn-ea"/>
                <a:cs typeface="Times New Roman" pitchFamily="18" charset="0"/>
              </a:rPr>
              <a:t>图像</a:t>
            </a:r>
            <a:r>
              <a:rPr lang="en-US" altLang="zh-CN" sz="3200" b="0" dirty="0">
                <a:ea typeface="+mn-ea"/>
                <a:cs typeface="Times New Roman" pitchFamily="18" charset="0"/>
              </a:rPr>
              <a:t>--》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调整</a:t>
            </a:r>
            <a:r>
              <a:rPr lang="en-US" altLang="zh-CN" sz="3200" b="0" dirty="0">
                <a:ea typeface="+mn-ea"/>
                <a:cs typeface="Times New Roman" pitchFamily="18" charset="0"/>
              </a:rPr>
              <a:t>--》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替换</a:t>
            </a:r>
            <a:r>
              <a:rPr lang="zh-CN" altLang="en-US" sz="3200" b="0" dirty="0" smtClean="0">
                <a:ea typeface="+mn-ea"/>
                <a:cs typeface="Times New Roman" pitchFamily="18" charset="0"/>
              </a:rPr>
              <a:t>颜色</a:t>
            </a:r>
            <a:r>
              <a:rPr lang="en-US" altLang="zh-CN" sz="3200" b="0" dirty="0" smtClean="0">
                <a:ea typeface="+mn-ea"/>
                <a:cs typeface="Times New Roman" pitchFamily="18" charset="0"/>
              </a:rPr>
              <a:t>--》</a:t>
            </a:r>
            <a:r>
              <a:rPr lang="zh-CN" altLang="en-US" sz="3200" b="0" dirty="0" smtClean="0">
                <a:ea typeface="+mn-ea"/>
                <a:cs typeface="Times New Roman" pitchFamily="18" charset="0"/>
              </a:rPr>
              <a:t>色相滑块  </a:t>
            </a:r>
            <a:endParaRPr lang="zh-CN" altLang="en-US" sz="3200" b="0" dirty="0">
              <a:ea typeface="+mn-ea"/>
              <a:cs typeface="Times New Roman" pitchFamily="18" charset="0"/>
            </a:endParaRPr>
          </a:p>
          <a:p>
            <a:pPr algn="l">
              <a:spcBef>
                <a:spcPts val="600"/>
              </a:spcBef>
              <a:buFontTx/>
              <a:buChar char="•"/>
              <a:defRPr/>
            </a:pPr>
            <a:r>
              <a:rPr lang="en-US" altLang="zh-CN" sz="3200" b="0" dirty="0">
                <a:ea typeface="+mn-ea"/>
                <a:cs typeface="Times New Roman" pitchFamily="18" charset="0"/>
              </a:rPr>
              <a:t>Question</a:t>
            </a:r>
            <a:r>
              <a:rPr lang="zh-CN" altLang="en-US" sz="3200" b="0" dirty="0">
                <a:ea typeface="+mn-ea"/>
                <a:cs typeface="Times New Roman" pitchFamily="18" charset="0"/>
              </a:rPr>
              <a:t>： </a:t>
            </a:r>
            <a:r>
              <a:rPr lang="en-US" altLang="zh-CN" sz="3200" b="0" dirty="0">
                <a:ea typeface="+mn-ea"/>
                <a:cs typeface="Times New Roman" pitchFamily="18" charset="0"/>
              </a:rPr>
              <a:t>How to define the color neighborhood?</a:t>
            </a:r>
          </a:p>
          <a:p>
            <a:pPr algn="l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zh-CN" altLang="en-US" sz="3200" b="0" dirty="0">
                <a:ea typeface="+mn-ea"/>
                <a:cs typeface="Times New Roman" pitchFamily="18" charset="0"/>
              </a:rPr>
              <a:t>如何定义颜色范围</a:t>
            </a:r>
            <a:r>
              <a:rPr lang="en-US" altLang="zh-CN" sz="3200" b="0" dirty="0">
                <a:ea typeface="+mn-ea"/>
                <a:cs typeface="Times New Roman" pitchFamily="18" charset="0"/>
              </a:rPr>
              <a:t>???</a:t>
            </a:r>
            <a:endParaRPr lang="zh-CN" altLang="en-US" sz="3200" b="0" dirty="0"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 descr="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525" y="1630363"/>
            <a:ext cx="8342313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4" descr="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3170238"/>
            <a:ext cx="8596313" cy="164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 Box 6"/>
          <p:cNvSpPr txBox="1">
            <a:spLocks noChangeArrowheads="1"/>
          </p:cNvSpPr>
          <p:nvPr/>
        </p:nvSpPr>
        <p:spPr bwMode="auto">
          <a:xfrm>
            <a:off x="298450" y="5078413"/>
            <a:ext cx="70485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b="0"/>
              <a:t>哪个是前景色</a:t>
            </a:r>
            <a:r>
              <a:rPr lang="en-US" altLang="zh-CN" sz="3200" b="0"/>
              <a:t>???   </a:t>
            </a:r>
            <a:r>
              <a:rPr lang="zh-CN" altLang="en-US" sz="3200" b="0"/>
              <a:t>哪个是背景色</a:t>
            </a:r>
            <a:r>
              <a:rPr lang="en-US" altLang="zh-CN" sz="3200" b="0"/>
              <a:t>???</a:t>
            </a:r>
            <a:endParaRPr lang="zh-CN" altLang="en-US" sz="3200" b="0"/>
          </a:p>
          <a:p>
            <a:pPr algn="l">
              <a:spcBef>
                <a:spcPct val="50000"/>
              </a:spcBef>
            </a:pPr>
            <a:r>
              <a:rPr lang="zh-CN" altLang="en-US" sz="3200" b="0"/>
              <a:t>分别是什么立体模型</a:t>
            </a:r>
            <a:r>
              <a:rPr lang="en-US" altLang="zh-CN" sz="3200" b="0"/>
              <a:t>???</a:t>
            </a:r>
            <a:endParaRPr lang="zh-CN" altLang="en-US" sz="3200" b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11213" y="358775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56400" y="5207000"/>
            <a:ext cx="23876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3" y="1284288"/>
            <a:ext cx="8890000" cy="260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271463" y="4041775"/>
            <a:ext cx="86264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zh-CN" b="0"/>
              <a:t>Color Image </a:t>
            </a:r>
            <a:r>
              <a:rPr lang="en-US" altLang="zh-TW" b="0">
                <a:ea typeface="PMingLiU" pitchFamily="18" charset="-120"/>
              </a:rPr>
              <a:t>Segmentation in RGB Color Space</a:t>
            </a:r>
            <a:endParaRPr lang="zh-CN" altLang="en-US" b="0"/>
          </a:p>
          <a:p>
            <a:pPr algn="l"/>
            <a:r>
              <a:rPr lang="zh-CN" altLang="en-US" b="0"/>
              <a:t>色彩空间的图像分割</a:t>
            </a:r>
          </a:p>
          <a:p>
            <a:pPr algn="l"/>
            <a:r>
              <a:rPr lang="en-US" altLang="zh-CN" b="0"/>
              <a:t>Given an arbitrary color point, we can segment it from others according to whether it is in the box or on the surface of the box.</a:t>
            </a:r>
          </a:p>
          <a:p>
            <a:pPr algn="l"/>
            <a:r>
              <a:rPr lang="zh-CN" altLang="en-US" b="0"/>
              <a:t>给定一个任意的彩色点，根据它是否在盒子表面或内部来进行分割 。</a:t>
            </a:r>
          </a:p>
          <a:p>
            <a:pPr algn="l"/>
            <a:r>
              <a:rPr lang="zh-CN" altLang="en-US" b="0"/>
              <a:t>你还能给出新的模型吗</a:t>
            </a:r>
            <a:r>
              <a:rPr lang="en-US" altLang="zh-CN" b="0"/>
              <a:t>???</a:t>
            </a:r>
            <a:endParaRPr lang="zh-CN" altLang="en-US" b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811213" y="358775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887413"/>
            <a:ext cx="6042025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2259" y="5067300"/>
            <a:ext cx="8447087" cy="1608137"/>
          </a:xfrm>
          <a:noFill/>
        </p:spPr>
        <p:txBody>
          <a:bodyPr/>
          <a:lstStyle/>
          <a:p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图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6.34(a)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显示使用两种变换的结果，在每种情况中，从最突出的草莓中选择具有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坐标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(0.6863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0.1608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0.1922)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的原始红色；选择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25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。实际值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W=0.2549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aseline="-25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=0.1765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可用交互的方式确定。 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898525" y="98425"/>
            <a:ext cx="73755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400" b="0" dirty="0">
                <a:ea typeface="+mn-ea"/>
                <a:cs typeface="Times New Roman" pitchFamily="18" charset="0"/>
              </a:rPr>
              <a:t>Color Slicing </a:t>
            </a:r>
            <a:r>
              <a:rPr lang="zh-CN" altLang="en-US" sz="4400" dirty="0">
                <a:ea typeface="+mn-ea"/>
                <a:cs typeface="Times New Roman" pitchFamily="18" charset="0"/>
              </a:rPr>
              <a:t>彩色分层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3"/>
          <p:cNvGrpSpPr>
            <a:grpSpLocks/>
          </p:cNvGrpSpPr>
          <p:nvPr/>
        </p:nvGrpSpPr>
        <p:grpSpPr bwMode="auto">
          <a:xfrm>
            <a:off x="581025" y="1589088"/>
            <a:ext cx="7969250" cy="4962525"/>
            <a:chOff x="366" y="1001"/>
            <a:chExt cx="5020" cy="3126"/>
          </a:xfrm>
        </p:grpSpPr>
        <p:grpSp>
          <p:nvGrpSpPr>
            <p:cNvPr id="39942" name="Group 4"/>
            <p:cNvGrpSpPr>
              <a:grpSpLocks/>
            </p:cNvGrpSpPr>
            <p:nvPr/>
          </p:nvGrpSpPr>
          <p:grpSpPr bwMode="auto">
            <a:xfrm>
              <a:off x="368" y="1001"/>
              <a:ext cx="5018" cy="3126"/>
              <a:chOff x="368" y="1001"/>
              <a:chExt cx="5018" cy="3126"/>
            </a:xfrm>
          </p:grpSpPr>
          <p:pic>
            <p:nvPicPr>
              <p:cNvPr id="39944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68" y="1001"/>
                <a:ext cx="5018" cy="3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45" name="Text Box 6"/>
              <p:cNvSpPr txBox="1">
                <a:spLocks noChangeArrowheads="1"/>
              </p:cNvSpPr>
              <p:nvPr/>
            </p:nvSpPr>
            <p:spPr bwMode="auto">
              <a:xfrm>
                <a:off x="4100" y="3791"/>
                <a:ext cx="223" cy="231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I</a:t>
                </a:r>
              </a:p>
            </p:txBody>
          </p:sp>
          <p:sp>
            <p:nvSpPr>
              <p:cNvPr id="39946" name="Text Box 7"/>
              <p:cNvSpPr txBox="1">
                <a:spLocks noChangeArrowheads="1"/>
              </p:cNvSpPr>
              <p:nvPr/>
            </p:nvSpPr>
            <p:spPr bwMode="auto">
              <a:xfrm>
                <a:off x="4868" y="3762"/>
                <a:ext cx="379" cy="231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H, S</a:t>
                </a:r>
              </a:p>
            </p:txBody>
          </p:sp>
        </p:grpSp>
        <p:sp>
          <p:nvSpPr>
            <p:cNvPr id="39943" name="Line 8"/>
            <p:cNvSpPr>
              <a:spLocks noChangeShapeType="1"/>
            </p:cNvSpPr>
            <p:nvPr/>
          </p:nvSpPr>
          <p:spPr bwMode="auto">
            <a:xfrm>
              <a:off x="366" y="2597"/>
              <a:ext cx="4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39" name="Text Box 9"/>
          <p:cNvSpPr txBox="1">
            <a:spLocks noChangeArrowheads="1"/>
          </p:cNvSpPr>
          <p:nvPr/>
        </p:nvSpPr>
        <p:spPr bwMode="auto">
          <a:xfrm>
            <a:off x="552450" y="5851525"/>
            <a:ext cx="44577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 dirty="0"/>
              <a:t>K=0.7</a:t>
            </a:r>
          </a:p>
          <a:p>
            <a:pPr algn="l">
              <a:spcBef>
                <a:spcPct val="50000"/>
              </a:spcBef>
            </a:pPr>
            <a:r>
              <a:rPr lang="zh-CN" altLang="en-US" b="0" dirty="0"/>
              <a:t>映射关系 </a:t>
            </a:r>
            <a:r>
              <a:rPr lang="en-US" altLang="zh-CN" b="0" dirty="0" smtClean="0">
                <a:solidFill>
                  <a:srgbClr val="000066"/>
                </a:solidFill>
              </a:rPr>
              <a:t>HSI???</a:t>
            </a:r>
            <a:endParaRPr lang="en-US" altLang="zh-CN" b="0" dirty="0">
              <a:solidFill>
                <a:srgbClr val="000066"/>
              </a:solidFill>
            </a:endParaRPr>
          </a:p>
        </p:txBody>
      </p:sp>
      <p:sp>
        <p:nvSpPr>
          <p:cNvPr id="39940" name="Rectangle 10"/>
          <p:cNvSpPr>
            <a:spLocks noChangeArrowheads="1"/>
          </p:cNvSpPr>
          <p:nvPr/>
        </p:nvSpPr>
        <p:spPr bwMode="auto">
          <a:xfrm>
            <a:off x="5619750" y="5105400"/>
            <a:ext cx="3143250" cy="1352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65250" y="95250"/>
            <a:ext cx="6467475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Linear Intensity 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线性亮度校正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134591"/>
            <a:ext cx="1970537" cy="26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245" y="2143013"/>
            <a:ext cx="1802114" cy="26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151433"/>
            <a:ext cx="1987379" cy="26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40" y="2151435"/>
            <a:ext cx="1886326" cy="26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02718" y="855576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23457" y="4780459"/>
            <a:ext cx="7501811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228600" algn="l" defTabSz="685800"/>
            <a:r>
              <a:rPr lang="en-US" altLang="zh-CN" sz="2100" b="0" dirty="0">
                <a:cs typeface="Times New Roman" panose="02020603050405020304" pitchFamily="18" charset="0"/>
              </a:rPr>
              <a:t>       </a:t>
            </a:r>
            <a:r>
              <a:rPr lang="en-US" altLang="zh-CN" sz="2100" dirty="0">
                <a:cs typeface="Times New Roman" panose="02020603050405020304" pitchFamily="18" charset="0"/>
              </a:rPr>
              <a:t>(</a:t>
            </a:r>
            <a:r>
              <a:rPr lang="en-US" altLang="zh-CN" sz="2100" b="0" dirty="0">
                <a:cs typeface="Times New Roman" panose="02020603050405020304" pitchFamily="18" charset="0"/>
              </a:rPr>
              <a:t>a)                       (b)                           (c)                            (d)</a:t>
            </a:r>
          </a:p>
          <a:p>
            <a:pPr indent="228600"/>
            <a:r>
              <a:rPr lang="en-US" altLang="zh-CN" sz="2100" dirty="0">
                <a:cs typeface="Times New Roman" panose="02020603050405020304" pitchFamily="18" charset="0"/>
              </a:rPr>
              <a:t>                  </a:t>
            </a:r>
            <a:r>
              <a:rPr lang="en-US" altLang="zh-CN" sz="2100" b="0" dirty="0">
                <a:cs typeface="Times New Roman" panose="02020603050405020304" pitchFamily="18" charset="0"/>
              </a:rPr>
              <a:t>Figure 2. Some examples of document images</a:t>
            </a:r>
          </a:p>
        </p:txBody>
      </p:sp>
    </p:spTree>
    <p:extLst>
      <p:ext uri="{BB962C8B-B14F-4D97-AF65-F5344CB8AC3E}">
        <p14:creationId xmlns:p14="http://schemas.microsoft.com/office/powerpoint/2010/main" val="5433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Scene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4" y="2208518"/>
            <a:ext cx="2040965" cy="20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图片 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50" y="2192801"/>
            <a:ext cx="1612190" cy="205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图片 5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37" y="2190446"/>
            <a:ext cx="2109569" cy="210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图片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54" y="2208518"/>
            <a:ext cx="2126720" cy="21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02718" y="855576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80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01983" y="4353587"/>
            <a:ext cx="6512039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228600" defTabSz="685800"/>
            <a:r>
              <a:rPr lang="en-US" altLang="zh-CN" sz="2100" b="0" dirty="0">
                <a:cs typeface="Times New Roman" panose="02020603050405020304" pitchFamily="18" charset="0"/>
              </a:rPr>
              <a:t> (a)                       (b)                       (c)                          (d)</a:t>
            </a:r>
            <a:endParaRPr lang="en-US" altLang="zh-CN" sz="2100" b="0" dirty="0"/>
          </a:p>
          <a:p>
            <a:pPr indent="228600" defTabSz="685800"/>
            <a:r>
              <a:rPr lang="en-US" altLang="zh-CN" sz="2100" b="0" dirty="0">
                <a:ea typeface="Times" panose="02020603050405020304" pitchFamily="18" charset="0"/>
                <a:cs typeface="Times New Roman" panose="02020603050405020304" pitchFamily="18" charset="0"/>
              </a:rPr>
              <a:t>Figure 3. Some examples of scene images</a:t>
            </a:r>
            <a:endParaRPr lang="en-US" altLang="zh-CN" sz="21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文档图像与场景图像的区分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5149" y="6207062"/>
            <a:ext cx="2133600" cy="365125"/>
          </a:xfrm>
        </p:spPr>
        <p:txBody>
          <a:bodyPr/>
          <a:lstStyle/>
          <a:p>
            <a:pPr>
              <a:defRPr/>
            </a:pPr>
            <a:fld id="{E2E9D641-549D-4395-8443-FE1DDEF28F98}" type="datetime1">
              <a:rPr lang="zh-CN" altLang="en-US" smtClean="0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165890" name="Object 2"/>
          <p:cNvGraphicFramePr>
            <a:graphicFrameLocks noChangeAspect="1"/>
          </p:cNvGraphicFramePr>
          <p:nvPr/>
        </p:nvGraphicFramePr>
        <p:xfrm>
          <a:off x="167949" y="1442431"/>
          <a:ext cx="4404049" cy="373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28" name="Visio" r:id="rId3" imgW="7380688" imgH="6278880" progId="Visio.Drawing.11">
                  <p:embed/>
                </p:oleObj>
              </mc:Choice>
              <mc:Fallback>
                <p:oleObj name="Visio" r:id="rId3" imgW="7380688" imgH="62788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49" y="1442431"/>
                        <a:ext cx="4404049" cy="3732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89" name="Object 1"/>
          <p:cNvGraphicFramePr>
            <a:graphicFrameLocks noChangeAspect="1"/>
          </p:cNvGraphicFramePr>
          <p:nvPr/>
        </p:nvGraphicFramePr>
        <p:xfrm>
          <a:off x="4945224" y="1389043"/>
          <a:ext cx="4050295" cy="385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29" name="Visio" r:id="rId5" imgW="7380688" imgH="7178998" progId="Visio.Drawing.11">
                  <p:embed/>
                </p:oleObj>
              </mc:Choice>
              <mc:Fallback>
                <p:oleObj name="Visio" r:id="rId5" imgW="7380688" imgH="717899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224" y="1389043"/>
                        <a:ext cx="4050295" cy="38547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167949" y="1631887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167949" y="5139052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     (a)                                        (b)</a:t>
            </a: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Figure 4. (a)Normalized chrominance histogram (b)</a:t>
            </a: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Low saturation region</a:t>
            </a: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49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螺帽中心位置的确定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9D641-549D-4395-8443-FE1DDEF28F98}" type="datetime1">
              <a:rPr lang="zh-CN" altLang="en-US" smtClean="0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2" y="1341465"/>
            <a:ext cx="6972300" cy="52200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螺帽中心位置的确定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9D641-549D-4395-8443-FE1DDEF28F98}" type="datetime1">
              <a:rPr lang="zh-CN" altLang="en-US" smtClean="0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3943" y="1427772"/>
            <a:ext cx="6561137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螺帽中心位置的确定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9D641-549D-4395-8443-FE1DDEF28F98}" type="datetime1">
              <a:rPr lang="zh-CN" altLang="en-US" smtClean="0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512" y="1330199"/>
            <a:ext cx="69723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螺帽中心位置的确定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9D641-549D-4395-8443-FE1DDEF28F98}" type="datetime1">
              <a:rPr lang="zh-CN" altLang="en-US" smtClean="0"/>
              <a:pPr>
                <a:defRPr/>
              </a:pPr>
              <a:t>2019-3-27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512" y="1330199"/>
            <a:ext cx="69723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557213"/>
            <a:ext cx="8229600" cy="828675"/>
          </a:xfrm>
        </p:spPr>
        <p:txBody>
          <a:bodyPr/>
          <a:lstStyle/>
          <a:p>
            <a:pPr marL="0" indent="0" eaLnBrk="1" hangingPunct="1"/>
            <a:r>
              <a:rPr lang="en-US" altLang="zh-CN" smtClean="0">
                <a:latin typeface="Times New Roman" pitchFamily="18" charset="0"/>
                <a:sym typeface="Times New Roman" pitchFamily="18" charset="0"/>
              </a:rPr>
              <a:t>Outline</a:t>
            </a:r>
            <a:r>
              <a:rPr lang="en-US" altLang="zh-CN" b="1" smtClean="0">
                <a:latin typeface="宋体" pitchFamily="2" charset="-122"/>
                <a:sym typeface="宋体" pitchFamily="2" charset="-122"/>
              </a:rPr>
              <a:t> </a:t>
            </a:r>
            <a:r>
              <a:rPr lang="zh-CN" altLang="en-US" b="1" smtClean="0">
                <a:latin typeface="宋体" pitchFamily="2" charset="-122"/>
                <a:sym typeface="宋体" pitchFamily="2" charset="-122"/>
              </a:rPr>
              <a:t>目录 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81075" y="1698625"/>
            <a:ext cx="6534150" cy="3810000"/>
          </a:xfrm>
        </p:spPr>
        <p:txBody>
          <a:bodyPr/>
          <a:lstStyle/>
          <a:p>
            <a:pPr marL="514350" indent="-514350" algn="l" eaLnBrk="1" hangingPunct="1"/>
            <a:r>
              <a:rPr lang="en-US" altLang="en-US" smtClean="0">
                <a:latin typeface="宋体" pitchFamily="2" charset="-122"/>
                <a:sym typeface="宋体" pitchFamily="2" charset="-122"/>
              </a:rPr>
              <a:t>9.1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彩色的形成原理与基本概念</a:t>
            </a:r>
            <a:endParaRPr lang="en-US" alt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smtClean="0">
                <a:latin typeface="宋体" pitchFamily="2" charset="-122"/>
                <a:sym typeface="宋体" pitchFamily="2" charset="-122"/>
              </a:rPr>
              <a:t>9.2 </a:t>
            </a:r>
            <a:r>
              <a:rPr lang="zh-CN" altLang="en-US" smtClean="0">
                <a:latin typeface="宋体" pitchFamily="2" charset="-122"/>
                <a:sym typeface="宋体" pitchFamily="2" charset="-122"/>
              </a:rPr>
              <a:t>表色系</a:t>
            </a:r>
            <a:endParaRPr lang="en-US" smtClean="0"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9.3 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彩色图像的常规处理</a:t>
            </a:r>
            <a:endParaRPr 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9.5 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彩色图像的彩色补偿处理</a:t>
            </a:r>
            <a:endParaRPr lang="en-US" altLang="zh-CN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9.4 </a:t>
            </a:r>
            <a:r>
              <a:rPr lang="zh-CN" altLang="en-US" b="1" smtClean="0">
                <a:solidFill>
                  <a:srgbClr val="0000FF"/>
                </a:solidFill>
                <a:latin typeface="宋体" pitchFamily="2" charset="-122"/>
                <a:sym typeface="宋体" pitchFamily="2" charset="-122"/>
              </a:rPr>
              <a:t>彩色图像的彩色平衡处理</a:t>
            </a:r>
            <a:endParaRPr lang="en-US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r>
              <a:rPr lang="en-US" altLang="zh-CN" b="1" smtClean="0">
                <a:solidFill>
                  <a:srgbClr val="0000FF"/>
                </a:solidFill>
                <a:latin typeface="宋体" pitchFamily="2" charset="-122"/>
                <a:sym typeface="黑体" pitchFamily="2" charset="-122"/>
              </a:rPr>
              <a:t>9.6 </a:t>
            </a:r>
            <a:r>
              <a:rPr lang="zh-CN" altLang="zh-CN" b="1" smtClean="0">
                <a:solidFill>
                  <a:srgbClr val="0000FF"/>
                </a:solidFill>
                <a:latin typeface="宋体" pitchFamily="2" charset="-122"/>
                <a:sym typeface="黑体" pitchFamily="2" charset="-122"/>
              </a:rPr>
              <a:t>基于彩色信息的图像识别</a:t>
            </a:r>
            <a:endParaRPr lang="en-US" altLang="zh-CN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  <a:p>
            <a:pPr marL="514350" indent="-514350" algn="l" eaLnBrk="1" hangingPunct="1"/>
            <a:endParaRPr lang="zh-CN" altLang="en-US" sz="2800" smtClean="0">
              <a:latin typeface="宋体" pitchFamily="2" charset="-122"/>
              <a:sym typeface="宋体" pitchFamily="2" charset="-122"/>
            </a:endParaRPr>
          </a:p>
          <a:p>
            <a:pPr marL="914400" lvl="1" indent="-514350" algn="l" eaLnBrk="1" hangingPunct="1"/>
            <a:endParaRPr lang="zh-CN" altLang="en-US" b="1" smtClean="0">
              <a:solidFill>
                <a:srgbClr val="0000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81738"/>
            <a:ext cx="2133600" cy="365125"/>
          </a:xfrm>
          <a:noFill/>
        </p:spPr>
        <p:txBody>
          <a:bodyPr/>
          <a:lstStyle/>
          <a:p>
            <a:pPr>
              <a:buFont typeface="Arial" charset="0"/>
              <a:buNone/>
            </a:pPr>
            <a:fld id="{2A94F3FB-5310-4F9F-A967-577375B8E7A7}" type="slidenum">
              <a:rPr lang="zh-CN" altLang="en-US" smtClean="0"/>
              <a:pPr>
                <a:buFont typeface="Arial" charset="0"/>
                <a:buNone/>
              </a:pPr>
              <a:t>68</a:t>
            </a:fld>
            <a:endParaRPr lang="zh-CN" altLang="en-US" sz="1800" smtClean="0">
              <a:solidFill>
                <a:schemeClr val="tx1"/>
              </a:solidFill>
            </a:endParaRPr>
          </a:p>
        </p:txBody>
      </p:sp>
      <p:sp>
        <p:nvSpPr>
          <p:cNvPr id="9011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marL="0" indent="0" eaLnBrk="1" hangingPunct="1"/>
            <a:r>
              <a:rPr lang="zh-CN" b="1" smtClean="0">
                <a:latin typeface="宋体" pitchFamily="2" charset="-122"/>
              </a:rPr>
              <a:t>作  业</a:t>
            </a:r>
          </a:p>
        </p:txBody>
      </p:sp>
      <p:sp>
        <p:nvSpPr>
          <p:cNvPr id="9011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27038" y="1030288"/>
            <a:ext cx="8229600" cy="45275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设一幅彩色图像为</a:t>
            </a:r>
          </a:p>
        </p:txBody>
      </p:sp>
      <p:pic>
        <p:nvPicPr>
          <p:cNvPr id="90117" name="Picture 4" descr="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1700" y="1641475"/>
            <a:ext cx="3065463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8" name="Picture 5" descr="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5913" y="1674813"/>
            <a:ext cx="3181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9" name="Picture 6" descr="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8" y="1695450"/>
            <a:ext cx="2659062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20" name="Text Box 7"/>
          <p:cNvSpPr>
            <a:spLocks noChangeArrowheads="1"/>
          </p:cNvSpPr>
          <p:nvPr/>
        </p:nvSpPr>
        <p:spPr bwMode="auto">
          <a:xfrm>
            <a:off x="396876" y="3442494"/>
            <a:ext cx="81930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3200" b="0" dirty="0">
                <a:solidFill>
                  <a:srgbClr val="000000"/>
                </a:solidFill>
                <a:sym typeface="宋体" pitchFamily="2" charset="-122"/>
              </a:rPr>
              <a:t>如果对其进行了如下运算：</a:t>
            </a:r>
            <a:endParaRPr lang="zh-CN" altLang="en-US" dirty="0"/>
          </a:p>
        </p:txBody>
      </p:sp>
      <p:sp>
        <p:nvSpPr>
          <p:cNvPr id="90121" name="Text Box 8"/>
          <p:cNvSpPr>
            <a:spLocks noChangeArrowheads="1"/>
          </p:cNvSpPr>
          <p:nvPr/>
        </p:nvSpPr>
        <p:spPr bwMode="auto">
          <a:xfrm>
            <a:off x="256381" y="5141912"/>
            <a:ext cx="8537575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3200" b="0" dirty="0">
                <a:solidFill>
                  <a:srgbClr val="000000"/>
                </a:solidFill>
                <a:cs typeface="Times New Roman" panose="02020603050405020304" pitchFamily="18" charset="0"/>
                <a:sym typeface="宋体" pitchFamily="2" charset="-122"/>
              </a:rPr>
              <a:t>G,B</a:t>
            </a:r>
            <a:r>
              <a:rPr lang="zh-CN" altLang="en-US" sz="3200" b="0" dirty="0">
                <a:solidFill>
                  <a:srgbClr val="000000"/>
                </a:solidFill>
                <a:sym typeface="宋体" pitchFamily="2" charset="-122"/>
              </a:rPr>
              <a:t>不变，通过</a:t>
            </a:r>
            <a:r>
              <a:rPr lang="en-US" altLang="zh-CN" sz="3200" b="0" dirty="0">
                <a:solidFill>
                  <a:srgbClr val="000000"/>
                </a:solidFill>
                <a:sym typeface="Calibri" pitchFamily="34" charset="0"/>
              </a:rPr>
              <a:t>HSI</a:t>
            </a:r>
            <a:r>
              <a:rPr lang="zh-CN" altLang="en-US" sz="3200" b="0" dirty="0">
                <a:solidFill>
                  <a:srgbClr val="000000"/>
                </a:solidFill>
                <a:sym typeface="宋体" pitchFamily="2" charset="-122"/>
              </a:rPr>
              <a:t>模型，求出的饱和度，以及色调的变化情况来分析这</a:t>
            </a:r>
            <a:r>
              <a:rPr lang="zh-CN" altLang="en-US" sz="3200" b="0" dirty="0" smtClean="0">
                <a:solidFill>
                  <a:srgbClr val="000000"/>
                </a:solidFill>
                <a:sym typeface="宋体" pitchFamily="2" charset="-122"/>
              </a:rPr>
              <a:t>两种</a:t>
            </a:r>
            <a:r>
              <a:rPr lang="zh-CN" altLang="en-US" sz="3200" b="0" dirty="0">
                <a:solidFill>
                  <a:srgbClr val="000000"/>
                </a:solidFill>
                <a:sym typeface="宋体" pitchFamily="2" charset="-122"/>
              </a:rPr>
              <a:t>运算对图像效果的</a:t>
            </a:r>
            <a:r>
              <a:rPr lang="zh-CN" altLang="en-US" sz="3200" b="0" dirty="0" smtClean="0">
                <a:solidFill>
                  <a:srgbClr val="000000"/>
                </a:solidFill>
                <a:sym typeface="宋体" pitchFamily="2" charset="-122"/>
              </a:rPr>
              <a:t>改变。</a:t>
            </a:r>
            <a:endParaRPr lang="zh-CN" altLang="en-US" sz="3200" dirty="0"/>
          </a:p>
        </p:txBody>
      </p:sp>
      <p:sp>
        <p:nvSpPr>
          <p:cNvPr id="48" name="Rectangle 50"/>
          <p:cNvSpPr>
            <a:spLocks noChangeArrowheads="1"/>
          </p:cNvSpPr>
          <p:nvPr/>
        </p:nvSpPr>
        <p:spPr bwMode="auto">
          <a:xfrm>
            <a:off x="4525168" y="38171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616599"/>
              </p:ext>
            </p:extLst>
          </p:nvPr>
        </p:nvGraphicFramePr>
        <p:xfrm>
          <a:off x="728663" y="4132263"/>
          <a:ext cx="63595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08" name="公式" r:id="rId7" imgW="2527200" imgH="672840" progId="Equation.3">
                  <p:embed/>
                </p:oleObj>
              </mc:Choice>
              <mc:Fallback>
                <p:oleObj name="公式" r:id="rId7" imgW="2527200" imgH="67284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4132263"/>
                        <a:ext cx="6359525" cy="1085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86766" y="87631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第</a:t>
            </a:r>
            <a:r>
              <a:rPr lang="zh-CN" altLang="en-US" sz="4800" dirty="0" smtClean="0">
                <a:latin typeface="+mn-ea"/>
                <a:cs typeface="+mj-cs"/>
              </a:rPr>
              <a:t>九</a:t>
            </a: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章 </a:t>
            </a:r>
            <a:r>
              <a:rPr lang="zh-CN" altLang="en-US" sz="4800" dirty="0" smtClean="0">
                <a:ea typeface="宋体" pitchFamily="2" charset="-122"/>
              </a:rPr>
              <a:t>彩色图像处理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273856" y="3992109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>
                <a:latin typeface="+mn-ea"/>
                <a:ea typeface="+mn-ea"/>
              </a:rPr>
              <a:t>童立靖</a:t>
            </a:r>
            <a:endParaRPr lang="en-US" sz="3200" b="1" dirty="0">
              <a:latin typeface="+mn-ea"/>
              <a:ea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北方工业大学计算机学院</a:t>
            </a:r>
            <a:endParaRPr lang="en-US" sz="3200" b="1" dirty="0">
              <a:latin typeface="+mn-ea"/>
              <a:ea typeface="+mn-ea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3200" b="0" dirty="0" smtClean="0">
                <a:cs typeface="Times New Roman" pitchFamily="18" charset="0"/>
              </a:rPr>
              <a:t>tong_lijing@163.com</a:t>
            </a:r>
            <a:endParaRPr lang="zh-CN" altLang="en-US" sz="3200" b="0" dirty="0">
              <a:cs typeface="Times New Roman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0602" y="1878311"/>
            <a:ext cx="8097088" cy="769441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44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Chapter 9  Color </a:t>
            </a:r>
            <a:r>
              <a:rPr lang="en-US" altLang="zh-TW" sz="44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603930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3"/>
          <p:cNvGrpSpPr>
            <a:grpSpLocks/>
          </p:cNvGrpSpPr>
          <p:nvPr/>
        </p:nvGrpSpPr>
        <p:grpSpPr bwMode="auto">
          <a:xfrm>
            <a:off x="581025" y="1589088"/>
            <a:ext cx="7969250" cy="4962525"/>
            <a:chOff x="366" y="1001"/>
            <a:chExt cx="5020" cy="3126"/>
          </a:xfrm>
        </p:grpSpPr>
        <p:grpSp>
          <p:nvGrpSpPr>
            <p:cNvPr id="40965" name="Group 4"/>
            <p:cNvGrpSpPr>
              <a:grpSpLocks/>
            </p:cNvGrpSpPr>
            <p:nvPr/>
          </p:nvGrpSpPr>
          <p:grpSpPr bwMode="auto">
            <a:xfrm>
              <a:off x="368" y="1001"/>
              <a:ext cx="5018" cy="3126"/>
              <a:chOff x="368" y="1001"/>
              <a:chExt cx="5018" cy="3126"/>
            </a:xfrm>
          </p:grpSpPr>
          <p:pic>
            <p:nvPicPr>
              <p:cNvPr id="40967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68" y="1001"/>
                <a:ext cx="5018" cy="3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968" name="Text Box 6"/>
              <p:cNvSpPr txBox="1">
                <a:spLocks noChangeArrowheads="1"/>
              </p:cNvSpPr>
              <p:nvPr/>
            </p:nvSpPr>
            <p:spPr bwMode="auto">
              <a:xfrm>
                <a:off x="4032" y="3768"/>
                <a:ext cx="324" cy="2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I</a:t>
                </a:r>
              </a:p>
            </p:txBody>
          </p:sp>
          <p:sp>
            <p:nvSpPr>
              <p:cNvPr id="40969" name="Text Box 7"/>
              <p:cNvSpPr txBox="1">
                <a:spLocks noChangeArrowheads="1"/>
              </p:cNvSpPr>
              <p:nvPr/>
            </p:nvSpPr>
            <p:spPr bwMode="auto">
              <a:xfrm>
                <a:off x="4868" y="3762"/>
                <a:ext cx="379" cy="2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H, S</a:t>
                </a:r>
              </a:p>
            </p:txBody>
          </p:sp>
        </p:grpSp>
        <p:sp>
          <p:nvSpPr>
            <p:cNvPr id="40966" name="Line 8"/>
            <p:cNvSpPr>
              <a:spLocks noChangeShapeType="1"/>
            </p:cNvSpPr>
            <p:nvPr/>
          </p:nvSpPr>
          <p:spPr bwMode="auto">
            <a:xfrm>
              <a:off x="366" y="2597"/>
              <a:ext cx="4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63" name="Text Box 9"/>
          <p:cNvSpPr txBox="1">
            <a:spLocks noChangeArrowheads="1"/>
          </p:cNvSpPr>
          <p:nvPr/>
        </p:nvSpPr>
        <p:spPr bwMode="auto">
          <a:xfrm>
            <a:off x="628650" y="5851525"/>
            <a:ext cx="1600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/>
              <a:t>K=0.7</a:t>
            </a:r>
          </a:p>
          <a:p>
            <a:pPr algn="l">
              <a:spcBef>
                <a:spcPct val="50000"/>
              </a:spcBef>
            </a:pPr>
            <a:r>
              <a:rPr lang="zh-CN" altLang="en-US" b="0"/>
              <a:t>映射关系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365250" y="95250"/>
            <a:ext cx="6467475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Linear Intensity 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线性亮度校正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581025" y="1589088"/>
            <a:ext cx="7969250" cy="4962525"/>
            <a:chOff x="366" y="1001"/>
            <a:chExt cx="5020" cy="3126"/>
          </a:xfrm>
        </p:grpSpPr>
        <p:grpSp>
          <p:nvGrpSpPr>
            <p:cNvPr id="3078" name="Group 4"/>
            <p:cNvGrpSpPr>
              <a:grpSpLocks/>
            </p:cNvGrpSpPr>
            <p:nvPr/>
          </p:nvGrpSpPr>
          <p:grpSpPr bwMode="auto">
            <a:xfrm>
              <a:off x="368" y="1001"/>
              <a:ext cx="5018" cy="3126"/>
              <a:chOff x="368" y="1001"/>
              <a:chExt cx="5018" cy="3126"/>
            </a:xfrm>
          </p:grpSpPr>
          <p:pic>
            <p:nvPicPr>
              <p:cNvPr id="3080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68" y="1001"/>
                <a:ext cx="5018" cy="3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81" name="Text Box 6"/>
              <p:cNvSpPr txBox="1">
                <a:spLocks noChangeArrowheads="1"/>
              </p:cNvSpPr>
              <p:nvPr/>
            </p:nvSpPr>
            <p:spPr bwMode="auto">
              <a:xfrm>
                <a:off x="4100" y="3791"/>
                <a:ext cx="223" cy="231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I</a:t>
                </a:r>
              </a:p>
            </p:txBody>
          </p:sp>
          <p:sp>
            <p:nvSpPr>
              <p:cNvPr id="3082" name="Text Box 7"/>
              <p:cNvSpPr txBox="1">
                <a:spLocks noChangeArrowheads="1"/>
              </p:cNvSpPr>
              <p:nvPr/>
            </p:nvSpPr>
            <p:spPr bwMode="auto">
              <a:xfrm>
                <a:off x="4868" y="3762"/>
                <a:ext cx="379" cy="231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H, S</a:t>
                </a:r>
              </a:p>
            </p:txBody>
          </p:sp>
        </p:grpSp>
        <p:sp>
          <p:nvSpPr>
            <p:cNvPr id="3079" name="Line 8"/>
            <p:cNvSpPr>
              <a:spLocks noChangeShapeType="1"/>
            </p:cNvSpPr>
            <p:nvPr/>
          </p:nvSpPr>
          <p:spPr bwMode="auto">
            <a:xfrm>
              <a:off x="366" y="2597"/>
              <a:ext cx="4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6" name="Text Box 9"/>
          <p:cNvSpPr txBox="1">
            <a:spLocks noChangeArrowheads="1"/>
          </p:cNvSpPr>
          <p:nvPr/>
        </p:nvSpPr>
        <p:spPr bwMode="auto">
          <a:xfrm>
            <a:off x="533400" y="5851525"/>
            <a:ext cx="20875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/>
              <a:t>K=0.7</a:t>
            </a:r>
          </a:p>
          <a:p>
            <a:pPr algn="l">
              <a:spcBef>
                <a:spcPct val="50000"/>
              </a:spcBef>
            </a:pPr>
            <a:r>
              <a:rPr lang="en-US" altLang="zh-CN" b="0" i="1"/>
              <a:t>Cn=f(Co)???</a:t>
            </a:r>
          </a:p>
        </p:txBody>
      </p:sp>
      <p:graphicFrame>
        <p:nvGraphicFramePr>
          <p:cNvPr id="3074" name="Object 2" descr="羊皮纸"/>
          <p:cNvGraphicFramePr>
            <a:graphicFrameLocks noChangeAspect="1"/>
          </p:cNvGraphicFramePr>
          <p:nvPr/>
        </p:nvGraphicFramePr>
        <p:xfrm>
          <a:off x="5524500" y="4778375"/>
          <a:ext cx="3186113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公式" r:id="rId4" imgW="1041120" imgH="711000" progId="Equation.3">
                  <p:embed/>
                </p:oleObj>
              </mc:Choice>
              <mc:Fallback>
                <p:oleObj name="公式" r:id="rId4" imgW="1041120" imgH="711000" progId="Equation.3">
                  <p:embed/>
                  <p:pic>
                    <p:nvPicPr>
                      <p:cNvPr id="0" name="Object 2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4778375"/>
                        <a:ext cx="3186113" cy="1728788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65250" y="95250"/>
            <a:ext cx="6467475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Linear Intensity 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线性亮度校正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 descr="羊皮纸"/>
          <p:cNvGraphicFramePr>
            <a:graphicFrameLocks noChangeAspect="1"/>
          </p:cNvGraphicFramePr>
          <p:nvPr/>
        </p:nvGraphicFramePr>
        <p:xfrm>
          <a:off x="6013450" y="3743325"/>
          <a:ext cx="3035300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公式" r:id="rId3" imgW="1041120" imgH="711000" progId="Equation.3">
                  <p:embed/>
                </p:oleObj>
              </mc:Choice>
              <mc:Fallback>
                <p:oleObj name="公式" r:id="rId3" imgW="1041120" imgH="711000" progId="Equation.3">
                  <p:embed/>
                  <p:pic>
                    <p:nvPicPr>
                      <p:cNvPr id="0" name="Object 2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3743325"/>
                        <a:ext cx="3035300" cy="1728788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9" name="Group 11"/>
          <p:cNvGrpSpPr>
            <a:grpSpLocks/>
          </p:cNvGrpSpPr>
          <p:nvPr/>
        </p:nvGrpSpPr>
        <p:grpSpPr bwMode="auto">
          <a:xfrm>
            <a:off x="474663" y="3624263"/>
            <a:ext cx="5526087" cy="2898775"/>
            <a:chOff x="366" y="1001"/>
            <a:chExt cx="5116" cy="3191"/>
          </a:xfrm>
        </p:grpSpPr>
        <p:grpSp>
          <p:nvGrpSpPr>
            <p:cNvPr id="4102" name="Group 12"/>
            <p:cNvGrpSpPr>
              <a:grpSpLocks/>
            </p:cNvGrpSpPr>
            <p:nvPr/>
          </p:nvGrpSpPr>
          <p:grpSpPr bwMode="auto">
            <a:xfrm>
              <a:off x="368" y="1001"/>
              <a:ext cx="5114" cy="3191"/>
              <a:chOff x="368" y="1001"/>
              <a:chExt cx="5114" cy="3191"/>
            </a:xfrm>
          </p:grpSpPr>
          <p:pic>
            <p:nvPicPr>
              <p:cNvPr id="4104" name="Picture 13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68" y="1001"/>
                <a:ext cx="5018" cy="3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5" name="Text Box 14"/>
              <p:cNvSpPr txBox="1">
                <a:spLocks noChangeArrowheads="1"/>
              </p:cNvSpPr>
              <p:nvPr/>
            </p:nvSpPr>
            <p:spPr bwMode="auto">
              <a:xfrm>
                <a:off x="4035" y="3785"/>
                <a:ext cx="353" cy="40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I</a:t>
                </a:r>
              </a:p>
            </p:txBody>
          </p:sp>
          <p:sp>
            <p:nvSpPr>
              <p:cNvPr id="4106" name="Text Box 15"/>
              <p:cNvSpPr txBox="1">
                <a:spLocks noChangeArrowheads="1"/>
              </p:cNvSpPr>
              <p:nvPr/>
            </p:nvSpPr>
            <p:spPr bwMode="auto">
              <a:xfrm>
                <a:off x="4869" y="3762"/>
                <a:ext cx="613" cy="40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800" b="0"/>
                  <a:t>H, S</a:t>
                </a:r>
              </a:p>
            </p:txBody>
          </p:sp>
        </p:grpSp>
        <p:sp>
          <p:nvSpPr>
            <p:cNvPr id="4103" name="Line 16"/>
            <p:cNvSpPr>
              <a:spLocks noChangeShapeType="1"/>
            </p:cNvSpPr>
            <p:nvPr/>
          </p:nvSpPr>
          <p:spPr bwMode="auto">
            <a:xfrm>
              <a:off x="366" y="2597"/>
              <a:ext cx="4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65250" y="95250"/>
            <a:ext cx="6467475" cy="14462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Linear Intensity </a:t>
            </a:r>
            <a:r>
              <a:rPr lang="en-US" altLang="zh-TW" sz="4400" b="0" dirty="0">
                <a:latin typeface="Times New Roman" pitchFamily="18" charset="0"/>
                <a:cs typeface="Times New Roman" pitchFamily="18" charset="0"/>
              </a:rPr>
              <a:t>Correction</a:t>
            </a:r>
            <a:r>
              <a:rPr lang="en-US" altLang="zh-CN" sz="4400" b="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zh-CN" altLang="en-US" sz="4400" dirty="0">
                <a:latin typeface="Times New Roman" pitchFamily="18" charset="0"/>
                <a:cs typeface="Times New Roman" pitchFamily="18" charset="0"/>
              </a:rPr>
              <a:t>线性亮度校正</a:t>
            </a:r>
            <a:endParaRPr lang="zh-TW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1" name="Text Box 9"/>
          <p:cNvSpPr txBox="1">
            <a:spLocks noChangeArrowheads="1"/>
          </p:cNvSpPr>
          <p:nvPr/>
        </p:nvSpPr>
        <p:spPr bwMode="auto">
          <a:xfrm>
            <a:off x="781050" y="1412875"/>
            <a:ext cx="68421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b="0"/>
              <a:t>K=0.7</a:t>
            </a:r>
          </a:p>
          <a:p>
            <a:pPr algn="l">
              <a:spcBef>
                <a:spcPct val="50000"/>
              </a:spcBef>
            </a:pPr>
            <a:r>
              <a:rPr lang="en-US" altLang="zh-CN" b="0" i="1"/>
              <a:t>Cn=f(Co)???</a:t>
            </a:r>
          </a:p>
          <a:p>
            <a:pPr algn="l">
              <a:spcBef>
                <a:spcPct val="50000"/>
              </a:spcBef>
            </a:pPr>
            <a:r>
              <a:rPr lang="en-US" altLang="zh-CN" b="0" i="1"/>
              <a:t>Cn=1-Rn=1-0.7*Ro=0.7-0.7Ro+0.3=0.7(1-Ro)+0.3</a:t>
            </a:r>
          </a:p>
          <a:p>
            <a:pPr algn="l">
              <a:spcBef>
                <a:spcPct val="50000"/>
              </a:spcBef>
            </a:pPr>
            <a:r>
              <a:rPr lang="en-US" altLang="zh-CN" b="0" i="1"/>
              <a:t>     =0.7*Co+0.3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Pages>0</Pages>
  <Words>2125</Words>
  <Characters>0</Characters>
  <Application>Microsoft Office PowerPoint</Application>
  <DocSecurity>0</DocSecurity>
  <PresentationFormat>全屏显示(4:3)</PresentationFormat>
  <Lines>0</Lines>
  <Paragraphs>357</Paragraphs>
  <Slides>69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6" baseType="lpstr">
      <vt:lpstr>Arial Unicode MS</vt:lpstr>
      <vt:lpstr>PMingLiU</vt:lpstr>
      <vt:lpstr>黑体</vt:lpstr>
      <vt:lpstr>华文细黑</vt:lpstr>
      <vt:lpstr>宋体</vt:lpstr>
      <vt:lpstr>Arial</vt:lpstr>
      <vt:lpstr>Calibri</vt:lpstr>
      <vt:lpstr>Symbol</vt:lpstr>
      <vt:lpstr>Tahoma</vt:lpstr>
      <vt:lpstr>Times</vt:lpstr>
      <vt:lpstr>Times New Roman</vt:lpstr>
      <vt:lpstr>Wingdings</vt:lpstr>
      <vt:lpstr>Office 主题</vt:lpstr>
      <vt:lpstr>公式</vt:lpstr>
      <vt:lpstr>Equation</vt:lpstr>
      <vt:lpstr>Image</vt:lpstr>
      <vt:lpstr>Visio</vt:lpstr>
      <vt:lpstr>PowerPoint 演示文稿</vt:lpstr>
      <vt:lpstr>Outline 目录 </vt:lpstr>
      <vt:lpstr>彩色图像的常规处理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彩色图像的锐化处理示例</vt:lpstr>
      <vt:lpstr>无方向一阶锐化                 —— Sobel锐化</vt:lpstr>
      <vt:lpstr>PowerPoint 演示文稿</vt:lpstr>
      <vt:lpstr>Outline 目录 </vt:lpstr>
      <vt:lpstr>彩色补偿的问题提出</vt:lpstr>
      <vt:lpstr>彩色补偿的基本设计思想</vt:lpstr>
      <vt:lpstr>彩色补偿的算法思路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彩色补偿的应用</vt:lpstr>
      <vt:lpstr>彩色补偿示例</vt:lpstr>
      <vt:lpstr>彩色补偿示例</vt:lpstr>
      <vt:lpstr>彩色补偿的作用示例                                                   —提取肾小球边界</vt:lpstr>
      <vt:lpstr>彩色补偿的作用示例                               —— 提取肾小球边界</vt:lpstr>
      <vt:lpstr>彩色补偿的作用示例                                                                —提取肾小球中的细胞核</vt:lpstr>
      <vt:lpstr>彩色补偿的作用示例                              —提取肾小球中的细胞核</vt:lpstr>
      <vt:lpstr>Outline 目录 </vt:lpstr>
      <vt:lpstr>彩色平衡问题的提出</vt:lpstr>
      <vt:lpstr>PowerPoint 演示文稿</vt:lpstr>
      <vt:lpstr>PowerPoint 演示文稿</vt:lpstr>
      <vt:lpstr>PowerPoint 演示文稿</vt:lpstr>
      <vt:lpstr>PowerPoint 演示文稿</vt:lpstr>
      <vt:lpstr>色彩不平衡的效果示例</vt:lpstr>
      <vt:lpstr>白平衡基本设计思想</vt:lpstr>
      <vt:lpstr>白平衡算法步骤  </vt:lpstr>
      <vt:lpstr>PowerPoint 演示文稿</vt:lpstr>
      <vt:lpstr>PowerPoint 演示文稿</vt:lpstr>
      <vt:lpstr>色彩不平衡的效果示例</vt:lpstr>
      <vt:lpstr>彩色平衡效果示例</vt:lpstr>
      <vt:lpstr>Outline 目录 </vt:lpstr>
      <vt:lpstr>基于彩色信息的图像识别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Document Image</vt:lpstr>
      <vt:lpstr>Scene Image</vt:lpstr>
      <vt:lpstr>文档图像与场景图像的区分</vt:lpstr>
      <vt:lpstr>螺帽中心位置的确定</vt:lpstr>
      <vt:lpstr>螺帽中心位置的确定</vt:lpstr>
      <vt:lpstr>螺帽中心位置的确定</vt:lpstr>
      <vt:lpstr>螺帽中心位置的确定</vt:lpstr>
      <vt:lpstr>Outline 目录 </vt:lpstr>
      <vt:lpstr>作  业</vt:lpstr>
      <vt:lpstr>PowerPoint 演示文稿</vt:lpstr>
    </vt:vector>
  </TitlesOfParts>
  <Manager/>
  <Company>Home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subject/>
  <dc:creator>Gonzalez</dc:creator>
  <cp:keywords/>
  <dc:description/>
  <cp:lastModifiedBy>Administrator</cp:lastModifiedBy>
  <cp:revision>661</cp:revision>
  <dcterms:created xsi:type="dcterms:W3CDTF">2001-12-06T09:51:00Z</dcterms:created>
  <dcterms:modified xsi:type="dcterms:W3CDTF">2019-03-27T03:03:04Z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2052-9.1.0.4369</vt:lpwstr>
  </property>
</Properties>
</file>